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1" r:id="rId5"/>
    <p:sldId id="272" r:id="rId6"/>
    <p:sldId id="270" r:id="rId7"/>
    <p:sldId id="271" r:id="rId8"/>
    <p:sldId id="280" r:id="rId9"/>
    <p:sldId id="262" r:id="rId10"/>
    <p:sldId id="268" r:id="rId11"/>
    <p:sldId id="269" r:id="rId12"/>
    <p:sldId id="260" r:id="rId13"/>
    <p:sldId id="273" r:id="rId14"/>
    <p:sldId id="278" r:id="rId15"/>
    <p:sldId id="263" r:id="rId16"/>
    <p:sldId id="276" r:id="rId17"/>
    <p:sldId id="277" r:id="rId18"/>
    <p:sldId id="264"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snapToGrid="0">
      <p:cViewPr varScale="1">
        <p:scale>
          <a:sx n="80" d="100"/>
          <a:sy n="80" d="100"/>
        </p:scale>
        <p:origin x="-570" y="-84"/>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2EAE1-B15C-47DB-AEF4-4D5657CAE7E0}"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2FF7B-02D9-4691-A300-CB81EFE2A695}" type="slidenum">
              <a:rPr lang="en-US" smtClean="0"/>
              <a:t>‹#›</a:t>
            </a:fld>
            <a:endParaRPr lang="en-US"/>
          </a:p>
        </p:txBody>
      </p:sp>
    </p:spTree>
    <p:extLst>
      <p:ext uri="{BB962C8B-B14F-4D97-AF65-F5344CB8AC3E}">
        <p14:creationId xmlns:p14="http://schemas.microsoft.com/office/powerpoint/2010/main" val="216193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veloper.android.com/sdk/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Rhode Island is the Ocean</a:t>
            </a:r>
            <a:r>
              <a:rPr lang="en-US" baseline="0" dirty="0" smtClean="0"/>
              <a:t> State </a:t>
            </a:r>
            <a:r>
              <a:rPr lang="en-US" sz="1200" b="0" i="0" u="none" strike="noStrike" kern="1200" baseline="0" dirty="0" smtClean="0">
                <a:solidFill>
                  <a:schemeClr val="tx1"/>
                </a:solidFill>
                <a:latin typeface="+mn-lt"/>
                <a:ea typeface="+mn-ea"/>
                <a:cs typeface="+mn-cs"/>
              </a:rPr>
              <a:t>with approximately 400 miles of coastline and an elevation that is at or near sea level in most areas.  Rhode Island is particularly vulnerable to coastal hazards such as flooding and storm</a:t>
            </a:r>
          </a:p>
          <a:p>
            <a:r>
              <a:rPr lang="en-US" sz="1200" b="0" i="0" u="none" strike="noStrike" kern="1200" baseline="0" dirty="0" smtClean="0">
                <a:solidFill>
                  <a:schemeClr val="tx1"/>
                </a:solidFill>
                <a:latin typeface="+mn-lt"/>
                <a:ea typeface="+mn-ea"/>
                <a:cs typeface="+mn-cs"/>
              </a:rPr>
              <a:t>surge.  </a:t>
            </a:r>
            <a:r>
              <a:rPr lang="en-US" baseline="0" dirty="0" smtClean="0"/>
              <a:t>With more extremes of weather, we could have more storms with more rainfall.  In a storm emergency you might get a regional alert for southeast Providence.  But you get no information about imminent flooding of streets.  This project has two (2) parts.  One is a smartphone application and the second is a solar powered, multi-sensor buoy like a spacecraft only floating in a marina or estuary.  Suppose you could predict street flooding with a simple smart phone application?  Suppose you designed and built this integrated sensor platform that recorded and transmitted hydrological data like salinity, oil and gasoline contamination, wave motion, and more? That’s the Challenge.  I’m using ‘hack’ as an ambitransitive verb to mean ‘</a:t>
            </a:r>
            <a:r>
              <a:rPr lang="en-US" dirty="0" smtClean="0"/>
              <a:t>to work on a computer programming or computer software problem’, or</a:t>
            </a:r>
            <a:r>
              <a:rPr lang="en-US" baseline="0" dirty="0" smtClean="0"/>
              <a:t> ‘to solve a computer problem quickly’.</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a:t>
            </a:fld>
            <a:endParaRPr lang="en-US"/>
          </a:p>
        </p:txBody>
      </p:sp>
    </p:spTree>
    <p:extLst>
      <p:ext uri="{BB962C8B-B14F-4D97-AF65-F5344CB8AC3E}">
        <p14:creationId xmlns:p14="http://schemas.microsoft.com/office/powerpoint/2010/main" val="237185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 notional high level systems engineering functional analysis of how a user might use the smartphone application.</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10</a:t>
            </a:fld>
            <a:endParaRPr lang="en-US"/>
          </a:p>
        </p:txBody>
      </p:sp>
    </p:spTree>
    <p:extLst>
      <p:ext uri="{BB962C8B-B14F-4D97-AF65-F5344CB8AC3E}">
        <p14:creationId xmlns:p14="http://schemas.microsoft.com/office/powerpoint/2010/main" val="344577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 notional high level list of user actions and electronic (application, database, etc.) reaction called a task analysis based on the top level function ‘Record and display user street track’.  On the left side are sample user actions; on the right are electronic actions.  By electronic I mean accessing databases, calculating elevation deltas, tracking the geo database of points, tracking user inputs, etc. Called a systems engineering task analysis, it identifies the discrete actions that the system (user, user interface, mechanical, electrical) must perform to satisfy a function.  This is one of the systems engineering tools you’ll need to use to understand the user interface and system architecture.</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11</a:t>
            </a:fld>
            <a:endParaRPr lang="en-US"/>
          </a:p>
        </p:txBody>
      </p:sp>
    </p:spTree>
    <p:extLst>
      <p:ext uri="{BB962C8B-B14F-4D97-AF65-F5344CB8AC3E}">
        <p14:creationId xmlns:p14="http://schemas.microsoft.com/office/powerpoint/2010/main" val="344577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notional display of the Wickford area showing a map with</a:t>
            </a:r>
            <a:r>
              <a:rPr lang="en-US" baseline="0" dirty="0" smtClean="0"/>
              <a:t> user ‘tap’ points in blue along Rt. 102 and 1A.  The user location is a red dot; the end point is a green dot.  Essentially, the user is tracing a road path through the town of Wickford and wants to know the probability that the road is flooded.  Messages such as prompts and progress and next actions are displayed in the message display field at the top; control buttons are shown at the bottom.  About 5 -10 functions (buttons) can be displayed in this control area.</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12</a:t>
            </a:fld>
            <a:endParaRPr lang="en-US"/>
          </a:p>
        </p:txBody>
      </p:sp>
    </p:spTree>
    <p:extLst>
      <p:ext uri="{BB962C8B-B14F-4D97-AF65-F5344CB8AC3E}">
        <p14:creationId xmlns:p14="http://schemas.microsoft.com/office/powerpoint/2010/main" val="344577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diagrams shows the mix of student majors and skills for the two projects.  Basically, the CPE students develop the smart phone applications and the ELE students develop the integrated remote sensor platform.  The mix of skills is impressive – power systems, sensor data collection, database management, RF and GPS integration.  The sensor project and data sets require inputs from the URI Graduate School of Oceanography.</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13</a:t>
            </a:fld>
            <a:endParaRPr lang="en-US"/>
          </a:p>
        </p:txBody>
      </p:sp>
    </p:spTree>
    <p:extLst>
      <p:ext uri="{BB962C8B-B14F-4D97-AF65-F5344CB8AC3E}">
        <p14:creationId xmlns:p14="http://schemas.microsoft.com/office/powerpoint/2010/main" val="328390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major phases to this project.  The first few weeks are devoted to tradeoff studies, requirements development and functional analysis plus notional hardware and software architecture and schematic development.  Tools must be selected; fortunately, most tools are open source, free tools for the Android OS.  Phase Two involves building ‘breadboard’ prototype of the sensor platform and eventually a full scale prototype in the Spring 2016.</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14</a:t>
            </a:fld>
            <a:endParaRPr lang="en-US"/>
          </a:p>
        </p:txBody>
      </p:sp>
    </p:spTree>
    <p:extLst>
      <p:ext uri="{BB962C8B-B14F-4D97-AF65-F5344CB8AC3E}">
        <p14:creationId xmlns:p14="http://schemas.microsoft.com/office/powerpoint/2010/main" val="328390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resources</a:t>
            </a:r>
            <a:r>
              <a:rPr lang="en-US" baseline="0" dirty="0" smtClean="0"/>
              <a:t> available to start the research.  Some of these are contact names in local Rhode Island agencies.  Some of these are municipal web sites.</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15</a:t>
            </a:fld>
            <a:endParaRPr lang="en-US"/>
          </a:p>
        </p:txBody>
      </p:sp>
    </p:spTree>
    <p:extLst>
      <p:ext uri="{BB962C8B-B14F-4D97-AF65-F5344CB8AC3E}">
        <p14:creationId xmlns:p14="http://schemas.microsoft.com/office/powerpoint/2010/main" val="297667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prototype</a:t>
            </a:r>
            <a:r>
              <a:rPr lang="en-US" baseline="0" dirty="0" smtClean="0"/>
              <a:t> integrated sensor might cost less than $500.  This list identifies some of the components.  </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16</a:t>
            </a:fld>
            <a:endParaRPr lang="en-US"/>
          </a:p>
        </p:txBody>
      </p:sp>
    </p:spTree>
    <p:extLst>
      <p:ext uri="{BB962C8B-B14F-4D97-AF65-F5344CB8AC3E}">
        <p14:creationId xmlns:p14="http://schemas.microsoft.com/office/powerpoint/2010/main" val="417848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notional list of SW</a:t>
            </a:r>
            <a:r>
              <a:rPr lang="en-US" baseline="0" dirty="0" smtClean="0"/>
              <a:t> for the smartphone application; most of the SW is free or requires a modest one-year license fee.</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17</a:t>
            </a:fld>
            <a:endParaRPr lang="en-US"/>
          </a:p>
        </p:txBody>
      </p:sp>
    </p:spTree>
    <p:extLst>
      <p:ext uri="{BB962C8B-B14F-4D97-AF65-F5344CB8AC3E}">
        <p14:creationId xmlns:p14="http://schemas.microsoft.com/office/powerpoint/2010/main" val="177149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sponsor Capstone Projects at URI and RWU. Since 2011, I've sponsored 5 College of Engineering projects; the projects are a mix of mechanical and electrical engineering and computer science.  Some have won awards at the international level; but all were successful in motivating students to achieve objectives and work in teams. My role is to support the students in systems engineering and problem solving techniques based on my aerospace experience and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HOME Shelter – At RWU in the 2012 ASEE North East Division Conference, the Senior Design Team won 1</a:t>
            </a:r>
            <a:r>
              <a:rPr lang="en-US" sz="1200" baseline="30000" dirty="0" smtClean="0"/>
              <a:t>st</a:t>
            </a:r>
            <a:r>
              <a:rPr lang="en-US" sz="1200" dirty="0" smtClean="0"/>
              <a:t> place in the poster section and 3</a:t>
            </a:r>
            <a:r>
              <a:rPr lang="en-US" sz="1200" baseline="30000" dirty="0" smtClean="0"/>
              <a:t>rd</a:t>
            </a:r>
            <a:r>
              <a:rPr lang="en-US" sz="1200" dirty="0" smtClean="0"/>
              <a:t> place overall in the undergraduate division against Yale, Olin and others.  Plus, 1</a:t>
            </a:r>
            <a:r>
              <a:rPr lang="en-US" sz="1200" baseline="30000" dirty="0" smtClean="0"/>
              <a:t>st</a:t>
            </a:r>
            <a:r>
              <a:rPr lang="en-US" sz="1200" dirty="0" smtClean="0"/>
              <a:t> place in RWU Academic Showcase. At URI</a:t>
            </a:r>
            <a:r>
              <a:rPr lang="en-US" sz="1200" baseline="0" dirty="0" smtClean="0"/>
              <a:t> in 2013,</a:t>
            </a:r>
            <a:r>
              <a:rPr lang="en-US" sz="1200" dirty="0" smtClean="0"/>
              <a:t> a</a:t>
            </a:r>
            <a:r>
              <a:rPr lang="en-US" dirty="0" smtClean="0"/>
              <a:t> team of 16 Honors Class university students in HPR</a:t>
            </a:r>
            <a:r>
              <a:rPr lang="en-US" baseline="0" dirty="0" smtClean="0"/>
              <a:t> “Designing Sustainable Solutions for Developing Communities’ chose the HOME Shelter as their class project.  They chose to research and build </a:t>
            </a:r>
            <a:r>
              <a:rPr lang="en-US" dirty="0" smtClean="0"/>
              <a:t>prototypes of </a:t>
            </a:r>
            <a:r>
              <a:rPr lang="en-US" baseline="0" dirty="0" smtClean="0"/>
              <a:t>selected subsystems to test compliance to requirements.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CircuiTree – In 2014, the RWU CircuiTree Decay Detector won 2</a:t>
            </a:r>
            <a:r>
              <a:rPr lang="en-US" baseline="30000" dirty="0" smtClean="0"/>
              <a:t>nd</a:t>
            </a:r>
            <a:r>
              <a:rPr lang="en-US" baseline="0" dirty="0" smtClean="0"/>
              <a:t> place in the Open Category at the NMSU WERC Institute for Energy and the Environment and 1</a:t>
            </a:r>
            <a:r>
              <a:rPr lang="en-US" baseline="30000" dirty="0" smtClean="0"/>
              <a:t>st</a:t>
            </a:r>
            <a:r>
              <a:rPr lang="en-US" baseline="0" dirty="0" smtClean="0"/>
              <a:t> place in the Peer Award category.</a:t>
            </a:r>
            <a:endParaRPr lang="en-US" dirty="0" smtClean="0"/>
          </a:p>
        </p:txBody>
      </p:sp>
      <p:sp>
        <p:nvSpPr>
          <p:cNvPr id="4" name="Slide Number Placeholder 3"/>
          <p:cNvSpPr>
            <a:spLocks noGrp="1"/>
          </p:cNvSpPr>
          <p:nvPr>
            <p:ph type="sldNum" sz="quarter" idx="10"/>
          </p:nvPr>
        </p:nvSpPr>
        <p:spPr/>
        <p:txBody>
          <a:bodyPr/>
          <a:lstStyle/>
          <a:p>
            <a:fld id="{26E833DF-55AE-4D64-9C8F-77B71D2179B8}" type="slidenum">
              <a:rPr lang="en-US" smtClean="0"/>
              <a:t>18</a:t>
            </a:fld>
            <a:endParaRPr lang="en-US"/>
          </a:p>
        </p:txBody>
      </p:sp>
    </p:spTree>
    <p:extLst>
      <p:ext uri="{BB962C8B-B14F-4D97-AF65-F5344CB8AC3E}">
        <p14:creationId xmlns:p14="http://schemas.microsoft.com/office/powerpoint/2010/main" val="412857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with the team of students by defining</a:t>
            </a:r>
            <a:r>
              <a:rPr lang="en-US" baseline="0" dirty="0" smtClean="0"/>
              <a:t> some high level requirements, maybe 5 – 10 requirements that we track throughout the project.  Each high level system requirement might be broken down into lower level requirements.  For instance, if I suggest that we use coding to indicate severity, then I would point students to population stereotypes of color, line, and shape coding elements of the display to attract user attention.  I attend most meetings either face to face or FaceTime.  FaceTime is very effective and inexpensive compared to driving back and forth to Bristol once a week or every couple of weeks.  I review any reports and offer suggestions on how to improve content or flow of the report.</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19</a:t>
            </a:fld>
            <a:endParaRPr lang="en-US"/>
          </a:p>
        </p:txBody>
      </p:sp>
    </p:spTree>
    <p:extLst>
      <p:ext uri="{BB962C8B-B14F-4D97-AF65-F5344CB8AC3E}">
        <p14:creationId xmlns:p14="http://schemas.microsoft.com/office/powerpoint/2010/main" val="122691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article that got me thinking about solving the problem</a:t>
            </a:r>
            <a:r>
              <a:rPr lang="en-US" baseline="0" dirty="0" smtClean="0"/>
              <a:t> of monitoring ‘sick’ ponds and predicting flood areas for people </a:t>
            </a:r>
            <a:r>
              <a:rPr lang="en-US" baseline="0" smtClean="0"/>
              <a:t>driving cars.  </a:t>
            </a:r>
            <a:r>
              <a:rPr lang="en-US" smtClean="0"/>
              <a:t>Patricia </a:t>
            </a:r>
            <a:r>
              <a:rPr lang="en-US" dirty="0" smtClean="0"/>
              <a:t>Jedele,</a:t>
            </a:r>
            <a:r>
              <a:rPr lang="en-US" baseline="0" dirty="0" smtClean="0"/>
              <a:t> Vice President of Conservation Law Foundation, summed up her concern about how a few inches of rain in one area can create chaos in another because urban watersheds funnel water to populated areas.  Runoff creates flooding but I believe it’s predictable based on knowledge of existing infrastructure, hydraulic engineering and known flood plains.  In this editorial from the Providence Journal on August 25, 2014, Ms. Jedele identifies one such pond that is ‘sick’; I’m sure many other such ponds are identified by municipal reporting but are not in a database accessible by homeowners and anyone with a smart phone and internet connection. As a spinoff project, suppose you drop a solar powered ‘buoy’ or remote sensor into a pond; this buoy would transmit salt and oil concentrations to a database and displayed in this mobile app.</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2</a:t>
            </a:fld>
            <a:endParaRPr lang="en-US"/>
          </a:p>
        </p:txBody>
      </p:sp>
    </p:spTree>
    <p:extLst>
      <p:ext uri="{BB962C8B-B14F-4D97-AF65-F5344CB8AC3E}">
        <p14:creationId xmlns:p14="http://schemas.microsoft.com/office/powerpoint/2010/main" val="40951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out in the URI College of Engineering but couldn’t quite understand all those forces and vectors in statics and dynamics.  I passed slide rule and math but I flunked statics and decided engineering wasn’t my calling.  I was graduated in 1971 with majors in psychology and biology, and minors in stat and speech and hearing.  Al Lott recommended I get a graduate degree at NMSU because it was far away from home, had a low student/faculty ratio, and the profs were from great universities.  So I tried ‘engineering psychology’ which focuses on understanding the capabilities and limitations of humans and applying that knowledge to the design of equipment, user interfaces, and facilities so they are easy to use.  In 1974, I got a job at Lockheed in Sunnyvale, CA and stayed there until 2007.  I worked on ships,</a:t>
            </a:r>
            <a:r>
              <a:rPr lang="en-US" baseline="0" dirty="0" smtClean="0"/>
              <a:t> </a:t>
            </a:r>
            <a:r>
              <a:rPr lang="en-US" dirty="0" smtClean="0"/>
              <a:t>planes, communication centers, missiles, spacecraft, submarines, health care delivery systems and other things that ‘go bump in the night’.  Never a dull moment except between jobs when you’re looking for new work which was pretty often….  I retired in 2007, got married in 2008, and looked for a place to retire.  Which turned out to be Rhode Island which is pretty amazing because most people leave RI and</a:t>
            </a:r>
            <a:r>
              <a:rPr lang="en-US" baseline="0" dirty="0" smtClean="0"/>
              <a:t> </a:t>
            </a:r>
            <a:r>
              <a:rPr lang="en-US" dirty="0" smtClean="0"/>
              <a:t>don’t retire here.  But it’s worked out very well.</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considered some</a:t>
            </a:r>
            <a:r>
              <a:rPr lang="en-US" baseline="0" dirty="0" smtClean="0"/>
              <a:t> </a:t>
            </a:r>
            <a:r>
              <a:rPr lang="en-US" dirty="0" smtClean="0"/>
              <a:t>of many problems associated with</a:t>
            </a:r>
            <a:r>
              <a:rPr lang="en-US" baseline="0" dirty="0" smtClean="0"/>
              <a:t> storm water management like the effect of paved impermeable surfaces and people safety.  Towns, cities and state agencies try to channel, store and clean storm water runoff because it can contain toxic chemicals, biological contaminants, and a lot of junk.  But it doesn’t always go where you expect it.  That’s a problem. Like the story in the previous page, flooding can cause minor inconvenience or endanger life when someone tries to drive through a flooded street.  As far as I know, there is no mobile application that integrates meteorological, infrastructure, and historic data that’s easy to use and inexpensive.</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3</a:t>
            </a:fld>
            <a:endParaRPr lang="en-US"/>
          </a:p>
        </p:txBody>
      </p:sp>
    </p:spTree>
    <p:extLst>
      <p:ext uri="{BB962C8B-B14F-4D97-AF65-F5344CB8AC3E}">
        <p14:creationId xmlns:p14="http://schemas.microsoft.com/office/powerpoint/2010/main" val="103471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statement</a:t>
            </a:r>
            <a:r>
              <a:rPr lang="en-US" baseline="0" dirty="0" smtClean="0"/>
              <a:t> that describes the project; it’s really a two-in-one  project with the sensor platform data as an input into the mobile application. An Android platform is the target OS development platform since it has 58% of the US market share and has many open source free tools for imagery, expert systems, API development and documentation. Every effort should be made to use commercial off the shelf (COTS) software and hardware.  </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4</a:t>
            </a:fld>
            <a:endParaRPr lang="en-US"/>
          </a:p>
        </p:txBody>
      </p:sp>
    </p:spTree>
    <p:extLst>
      <p:ext uri="{BB962C8B-B14F-4D97-AF65-F5344CB8AC3E}">
        <p14:creationId xmlns:p14="http://schemas.microsoft.com/office/powerpoint/2010/main" val="283506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notional,</a:t>
            </a:r>
            <a:r>
              <a:rPr lang="en-US" baseline="0" dirty="0" smtClean="0"/>
              <a:t> first cut, at a software architecture that shows the major components.  Each of these must be decomposed into subsystems, components and parts.  Tools need to be selected for single OS-development.  Here is a link for Android tools: </a:t>
            </a:r>
            <a:r>
              <a:rPr lang="en-US" dirty="0" smtClean="0">
                <a:effectLst/>
              </a:rPr>
              <a:t>Google Android: </a:t>
            </a:r>
            <a:r>
              <a:rPr lang="en-US" dirty="0" smtClean="0">
                <a:effectLst/>
                <a:hlinkClick r:id="rId3"/>
              </a:rPr>
              <a:t>https://developer.android.com/sdk/index.html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5</a:t>
            </a:fld>
            <a:endParaRPr lang="en-US"/>
          </a:p>
        </p:txBody>
      </p:sp>
    </p:spTree>
    <p:extLst>
      <p:ext uri="{BB962C8B-B14F-4D97-AF65-F5344CB8AC3E}">
        <p14:creationId xmlns:p14="http://schemas.microsoft.com/office/powerpoint/2010/main" val="67192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remote sensor, in it</a:t>
            </a:r>
            <a:r>
              <a:rPr lang="en-US" baseline="0" dirty="0" smtClean="0"/>
              <a:t>self, is a major project.  It could be tethered in a marina or estuary.  It has to have a rigid superstructure that withstands impact loads from rolling around in a saltwater environment.  It needs transfusion membranes that allow salt, oil, and other contaminants to pass through it, process it, and send an indication of the presence of water, oil, or salt or other contamination to a central database.  Hypothetically, it does this by measuring the electrical potential of the membrane when exposed to rain water, salt water, or water contaminated with solvents.  The hypothesis is that these substances create a different electrical potential on the membrane.  It’s made from a modified marine buoy that’s been split in half to allow electronics components to be mounted and sealed inside. </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6</a:t>
            </a:fld>
            <a:endParaRPr lang="en-US"/>
          </a:p>
        </p:txBody>
      </p:sp>
    </p:spTree>
    <p:extLst>
      <p:ext uri="{BB962C8B-B14F-4D97-AF65-F5344CB8AC3E}">
        <p14:creationId xmlns:p14="http://schemas.microsoft.com/office/powerpoint/2010/main" val="199612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notional,</a:t>
            </a:r>
            <a:r>
              <a:rPr lang="en-US" baseline="0" dirty="0" smtClean="0"/>
              <a:t> first cut, at a sensor platform architecture that shows the major subsystems.  You have the structure, antennas (GPS and RF), power subsystem, contamination detector, and electronics.  Each of these must be decomposed into components and parts.</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7</a:t>
            </a:fld>
            <a:endParaRPr lang="en-US"/>
          </a:p>
        </p:txBody>
      </p:sp>
    </p:spTree>
    <p:extLst>
      <p:ext uri="{BB962C8B-B14F-4D97-AF65-F5344CB8AC3E}">
        <p14:creationId xmlns:p14="http://schemas.microsoft.com/office/powerpoint/2010/main" val="67192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project would start with defining a geographic area under investigation – maybe a one mile square area that is prone to flooding.  Or some area much smaller like the college campus.  This project requires some civil and hydraulic engineering knowledge as well as some out reach to local DOT and DEM professionals.  The project would need a mix of computer science and civil engineering students with skills in hydraulic engineering, rapid prototyping, Buzz Touch, and good social skills interviewing DOT and municipal people.  Somehow this information gets overlaid onto a geo database like Google Earth.  Of course, a GPS tracking capability will help simplify showing the user in relationship to surrounding area.</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8</a:t>
            </a:fld>
            <a:endParaRPr lang="en-US"/>
          </a:p>
        </p:txBody>
      </p:sp>
    </p:spTree>
    <p:extLst>
      <p:ext uri="{BB962C8B-B14F-4D97-AF65-F5344CB8AC3E}">
        <p14:creationId xmlns:p14="http://schemas.microsoft.com/office/powerpoint/2010/main" val="324146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a:t>
            </a:r>
            <a:r>
              <a:rPr lang="en-US" baseline="0" dirty="0" smtClean="0"/>
              <a:t> for students are many.  From an engineering perspective, they’ll learn about hydraulic engineering, smart phone apps using RSS feeds, expert systems and other SW development applications. So this project requires a blend of skills in computer science, civil engineering, and perhaps electrical engineering needed to develop the remote sensor. And they’ll learn about how municipalities manage waste water runoff. Plus, a better understanding of the human influence on geology and infrastructure.  </a:t>
            </a:r>
            <a:endParaRPr lang="en-US" dirty="0"/>
          </a:p>
        </p:txBody>
      </p:sp>
      <p:sp>
        <p:nvSpPr>
          <p:cNvPr id="4" name="Slide Number Placeholder 3"/>
          <p:cNvSpPr>
            <a:spLocks noGrp="1"/>
          </p:cNvSpPr>
          <p:nvPr>
            <p:ph type="sldNum" sz="quarter" idx="10"/>
          </p:nvPr>
        </p:nvSpPr>
        <p:spPr/>
        <p:txBody>
          <a:bodyPr/>
          <a:lstStyle/>
          <a:p>
            <a:fld id="{C562FF7B-02D9-4691-A300-CB81EFE2A695}" type="slidenum">
              <a:rPr lang="en-US" smtClean="0"/>
              <a:t>9</a:t>
            </a:fld>
            <a:endParaRPr lang="en-US"/>
          </a:p>
        </p:txBody>
      </p:sp>
    </p:spTree>
    <p:extLst>
      <p:ext uri="{BB962C8B-B14F-4D97-AF65-F5344CB8AC3E}">
        <p14:creationId xmlns:p14="http://schemas.microsoft.com/office/powerpoint/2010/main" val="290546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1A99B79-0564-4C07-990A-8725D9F1DB52}"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a:p>
        </p:txBody>
      </p:sp>
      <p:sp>
        <p:nvSpPr>
          <p:cNvPr id="6" name="Slide Number Placeholder 5"/>
          <p:cNvSpPr>
            <a:spLocks noGrp="1"/>
          </p:cNvSpPr>
          <p:nvPr>
            <p:ph type="sldNum" sz="quarter" idx="12"/>
          </p:nvPr>
        </p:nvSpPr>
        <p:spPr/>
        <p:txBody>
          <a:bodyPr/>
          <a:lstStyle/>
          <a:p>
            <a:fld id="{226F2E35-7F90-4BF2-97F9-3FE229CB71B7}"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05180-344E-4CC5-B47E-3F999BD4A9A1}"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a:p>
        </p:txBody>
      </p:sp>
      <p:sp>
        <p:nvSpPr>
          <p:cNvPr id="6" name="Slide Number Placeholder 5"/>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B2211-15EE-43C5-802A-0418537EBE0B}"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a:p>
        </p:txBody>
      </p:sp>
      <p:sp>
        <p:nvSpPr>
          <p:cNvPr id="6" name="Slide Number Placeholder 5"/>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D26F5-36B4-4C92-9519-908F3898B13C}"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81BA0CF-9BF5-4889-A999-6F2B32C0C594}" type="datetime1">
              <a:rPr lang="en-US" smtClean="0"/>
              <a:t>10/6/2015</a:t>
            </a:fld>
            <a:endParaRPr lang="en-US"/>
          </a:p>
        </p:txBody>
      </p:sp>
      <p:sp>
        <p:nvSpPr>
          <p:cNvPr id="91" name="Footer Placeholder 90"/>
          <p:cNvSpPr>
            <a:spLocks noGrp="1"/>
          </p:cNvSpPr>
          <p:nvPr>
            <p:ph type="ftr" sz="quarter" idx="11"/>
          </p:nvPr>
        </p:nvSpPr>
        <p:spPr/>
        <p:txBody>
          <a:bodyPr/>
          <a:lstStyle/>
          <a:p>
            <a:r>
              <a:rPr lang="en-US" smtClean="0"/>
              <a:t>Hack The Flood - Sponsor-Rick Davids, rcdavids1@verizon.net</a:t>
            </a:r>
            <a:endParaRPr lang="en-US"/>
          </a:p>
        </p:txBody>
      </p:sp>
      <p:sp>
        <p:nvSpPr>
          <p:cNvPr id="92" name="Slide Number Placeholder 91"/>
          <p:cNvSpPr>
            <a:spLocks noGrp="1"/>
          </p:cNvSpPr>
          <p:nvPr>
            <p:ph type="sldNum" sz="quarter" idx="12"/>
          </p:nvPr>
        </p:nvSpPr>
        <p:spPr/>
        <p:txBody>
          <a:bodyPr/>
          <a:lstStyle/>
          <a:p>
            <a:fld id="{226F2E35-7F90-4BF2-97F9-3FE229CB71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17DA63-1401-481A-B31D-E62D2820AAA0}"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Hack The Flood - Sponsor-Rick Davids, rcdavids1@verizon.net</a:t>
            </a:r>
            <a:endParaRPr lang="en-US"/>
          </a:p>
        </p:txBody>
      </p:sp>
      <p:sp>
        <p:nvSpPr>
          <p:cNvPr id="7" name="Slide Number Placeholder 6"/>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280E5-06C0-4930-80DF-F2A94539F185}" type="datetime1">
              <a:rPr lang="en-US" smtClean="0"/>
              <a:t>10/6/2015</a:t>
            </a:fld>
            <a:endParaRPr lang="en-US"/>
          </a:p>
        </p:txBody>
      </p:sp>
      <p:sp>
        <p:nvSpPr>
          <p:cNvPr id="8" name="Footer Placeholder 7"/>
          <p:cNvSpPr>
            <a:spLocks noGrp="1"/>
          </p:cNvSpPr>
          <p:nvPr>
            <p:ph type="ftr" sz="quarter" idx="11"/>
          </p:nvPr>
        </p:nvSpPr>
        <p:spPr/>
        <p:txBody>
          <a:bodyPr/>
          <a:lstStyle/>
          <a:p>
            <a:r>
              <a:rPr lang="en-US" smtClean="0"/>
              <a:t>Hack The Flood - Sponsor-Rick Davids, rcdavids1@verizon.net</a:t>
            </a:r>
            <a:endParaRPr lang="en-US"/>
          </a:p>
        </p:txBody>
      </p:sp>
      <p:sp>
        <p:nvSpPr>
          <p:cNvPr id="9" name="Slide Number Placeholder 8"/>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4BDF3-2AC6-4109-B572-38EFF3E6C4C2}" type="datetime1">
              <a:rPr lang="en-US" smtClean="0"/>
              <a:t>10/6/2015</a:t>
            </a:fld>
            <a:endParaRPr lang="en-US"/>
          </a:p>
        </p:txBody>
      </p:sp>
      <p:sp>
        <p:nvSpPr>
          <p:cNvPr id="4" name="Footer Placeholder 3"/>
          <p:cNvSpPr>
            <a:spLocks noGrp="1"/>
          </p:cNvSpPr>
          <p:nvPr>
            <p:ph type="ftr" sz="quarter" idx="11"/>
          </p:nvPr>
        </p:nvSpPr>
        <p:spPr/>
        <p:txBody>
          <a:bodyPr/>
          <a:lstStyle/>
          <a:p>
            <a:r>
              <a:rPr lang="en-US" smtClean="0"/>
              <a:t>Hack The Flood - Sponsor-Rick Davids, rcdavids1@verizon.net</a:t>
            </a:r>
            <a:endParaRPr lang="en-US"/>
          </a:p>
        </p:txBody>
      </p:sp>
      <p:sp>
        <p:nvSpPr>
          <p:cNvPr id="5" name="Slide Number Placeholder 4"/>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DDAE-F18F-4DBE-A78E-97968DFC207B}" type="datetime1">
              <a:rPr lang="en-US" smtClean="0"/>
              <a:t>10/6/2015</a:t>
            </a:fld>
            <a:endParaRPr lang="en-US"/>
          </a:p>
        </p:txBody>
      </p:sp>
      <p:sp>
        <p:nvSpPr>
          <p:cNvPr id="3" name="Footer Placeholder 2"/>
          <p:cNvSpPr>
            <a:spLocks noGrp="1"/>
          </p:cNvSpPr>
          <p:nvPr>
            <p:ph type="ftr" sz="quarter" idx="11"/>
          </p:nvPr>
        </p:nvSpPr>
        <p:spPr/>
        <p:txBody>
          <a:bodyPr/>
          <a:lstStyle/>
          <a:p>
            <a:r>
              <a:rPr lang="en-US" smtClean="0"/>
              <a:t>Hack The Flood - Sponsor-Rick Davids, rcdavids1@verizon.net</a:t>
            </a:r>
            <a:endParaRPr lang="en-US"/>
          </a:p>
        </p:txBody>
      </p:sp>
      <p:sp>
        <p:nvSpPr>
          <p:cNvPr id="4" name="Slide Number Placeholder 3"/>
          <p:cNvSpPr>
            <a:spLocks noGrp="1"/>
          </p:cNvSpPr>
          <p:nvPr>
            <p:ph type="sldNum" sz="quarter" idx="12"/>
          </p:nvPr>
        </p:nvSpPr>
        <p:spPr/>
        <p:txBody>
          <a:bodyPr/>
          <a:lstStyle/>
          <a:p>
            <a:fld id="{226F2E35-7F90-4BF2-97F9-3FE229CB71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11AD0A-95F1-4BE6-94CD-ABDB9D43A906}"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Hack The Flood - Sponsor-Rick Davids, rcdavids1@verizon.net</a:t>
            </a:r>
            <a:endParaRPr lang="en-US"/>
          </a:p>
        </p:txBody>
      </p:sp>
      <p:sp>
        <p:nvSpPr>
          <p:cNvPr id="7" name="Slide Number Placeholder 6"/>
          <p:cNvSpPr>
            <a:spLocks noGrp="1"/>
          </p:cNvSpPr>
          <p:nvPr>
            <p:ph type="sldNum" sz="quarter" idx="12"/>
          </p:nvPr>
        </p:nvSpPr>
        <p:spPr/>
        <p:txBody>
          <a:bodyPr/>
          <a:lstStyle/>
          <a:p>
            <a:fld id="{226F2E35-7F90-4BF2-97F9-3FE229CB71B7}"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E85C6E6-F88C-49BC-A37B-A809CD047D7B}"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Hack The Flood - Sponsor-Rick Davids, rcdavids1@verizon.net</a:t>
            </a:r>
            <a:endParaRPr lang="en-US"/>
          </a:p>
        </p:txBody>
      </p:sp>
      <p:sp>
        <p:nvSpPr>
          <p:cNvPr id="7" name="Slide Number Placeholder 6"/>
          <p:cNvSpPr>
            <a:spLocks noGrp="1"/>
          </p:cNvSpPr>
          <p:nvPr>
            <p:ph type="sldNum" sz="quarter" idx="12"/>
          </p:nvPr>
        </p:nvSpPr>
        <p:spPr/>
        <p:txBody>
          <a:bodyPr/>
          <a:lstStyle/>
          <a:p>
            <a:fld id="{226F2E35-7F90-4BF2-97F9-3FE229CB71B7}"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BAA4A1B-1DDA-4FA6-AC3B-C593C7CFD04E}" type="datetime1">
              <a:rPr lang="en-US" smtClean="0"/>
              <a:t>10/6/2015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Hack The Flood - Sponsor-Rick Davids, rcdavids1@verizon.net</a:t>
            </a: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26F2E35-7F90-4BF2-97F9-3FE229CB71B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floodsmart.gov/floodsmart" TargetMode="External"/><Relationship Id="rId3" Type="http://schemas.openxmlformats.org/officeDocument/2006/relationships/hyperlink" Target="http://www.beachsamp.org/research/stormtools/" TargetMode="External"/><Relationship Id="rId7" Type="http://schemas.openxmlformats.org/officeDocument/2006/relationships/hyperlink" Target="http://www.fema.gov/floodplain-managment/flood-zon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rcgis.com/home/webmap/viewer.html" TargetMode="External"/><Relationship Id="rId5" Type="http://schemas.openxmlformats.org/officeDocument/2006/relationships/hyperlink" Target="http://ri.stormsmart.org/" TargetMode="External"/><Relationship Id="rId4" Type="http://schemas.openxmlformats.org/officeDocument/2006/relationships/hyperlink" Target="http://www.riema.ri.gov/prevention/floo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novyz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5"/>
            <a:ext cx="4815190" cy="1600327"/>
          </a:xfrm>
        </p:spPr>
        <p:txBody>
          <a:bodyPr>
            <a:normAutofit fontScale="90000"/>
          </a:bodyPr>
          <a:lstStyle/>
          <a:p>
            <a:r>
              <a:rPr lang="en-US" dirty="0" smtClean="0"/>
              <a:t/>
            </a:r>
            <a:br>
              <a:rPr lang="en-US" dirty="0" smtClean="0"/>
            </a:br>
            <a:r>
              <a:rPr lang="en-US" dirty="0" smtClean="0"/>
              <a:t>Challenge – Predict Street Flooding &amp;Contamination</a:t>
            </a:r>
            <a:br>
              <a:rPr lang="en-US" dirty="0" smtClean="0"/>
            </a:br>
            <a:r>
              <a:rPr lang="en-US" dirty="0" smtClean="0"/>
              <a:t>“</a:t>
            </a:r>
            <a:r>
              <a:rPr lang="en-US" smtClean="0"/>
              <a:t>Hack That </a:t>
            </a:r>
            <a:r>
              <a:rPr lang="en-US" dirty="0" smtClean="0"/>
              <a:t>Flood”</a:t>
            </a:r>
            <a:endParaRPr lang="en-US" dirty="0"/>
          </a:p>
        </p:txBody>
      </p:sp>
      <p:sp>
        <p:nvSpPr>
          <p:cNvPr id="3" name="Subtitle 2"/>
          <p:cNvSpPr>
            <a:spLocks noGrp="1"/>
          </p:cNvSpPr>
          <p:nvPr>
            <p:ph type="subTitle" idx="1"/>
          </p:nvPr>
        </p:nvSpPr>
        <p:spPr>
          <a:xfrm>
            <a:off x="228600" y="3623417"/>
            <a:ext cx="4567136" cy="1376600"/>
          </a:xfrm>
        </p:spPr>
        <p:txBody>
          <a:bodyPr>
            <a:normAutofit fontScale="77500" lnSpcReduction="20000"/>
          </a:bodyPr>
          <a:lstStyle/>
          <a:p>
            <a:r>
              <a:rPr lang="en-US" dirty="0" smtClean="0"/>
              <a:t>Two part project: A smartphone application that predicts storm water runoff by integrating real-time NWS with DOT and </a:t>
            </a:r>
            <a:r>
              <a:rPr lang="en-US" dirty="0"/>
              <a:t>G</a:t>
            </a:r>
            <a:r>
              <a:rPr lang="en-US" dirty="0" smtClean="0"/>
              <a:t>IS data into an easy-to-use</a:t>
            </a:r>
            <a:r>
              <a:rPr lang="en-US" dirty="0"/>
              <a:t> </a:t>
            </a:r>
            <a:r>
              <a:rPr lang="en-US" dirty="0" smtClean="0"/>
              <a:t>download; plus a remote floating sensor platform that collects and transmits selected marine conditions.</a:t>
            </a:r>
            <a:endParaRPr lang="en-US" dirty="0"/>
          </a:p>
        </p:txBody>
      </p:sp>
      <p:sp>
        <p:nvSpPr>
          <p:cNvPr id="5" name="Footer Placeholder 4"/>
          <p:cNvSpPr>
            <a:spLocks noGrp="1"/>
          </p:cNvSpPr>
          <p:nvPr>
            <p:ph type="ftr" sz="quarter" idx="11"/>
          </p:nvPr>
        </p:nvSpPr>
        <p:spPr/>
        <p:txBody>
          <a:bodyPr/>
          <a:lstStyle/>
          <a:p>
            <a:r>
              <a:rPr lang="en-US" dirty="0" smtClean="0"/>
              <a:t>Hack The Flood - Sponsor-Rick Davids, rcdavids1@verizon.net</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021" y="794918"/>
            <a:ext cx="2727528" cy="20498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122" y="2909999"/>
            <a:ext cx="3010711" cy="2262953"/>
          </a:xfrm>
          <a:prstGeom prst="rect">
            <a:avLst/>
          </a:prstGeom>
        </p:spPr>
      </p:pic>
      <p:sp>
        <p:nvSpPr>
          <p:cNvPr id="10" name="AutoShape 9"/>
          <p:cNvSpPr>
            <a:spLocks noChangeArrowheads="1"/>
          </p:cNvSpPr>
          <p:nvPr/>
        </p:nvSpPr>
        <p:spPr bwMode="gray">
          <a:xfrm>
            <a:off x="637161" y="5813917"/>
            <a:ext cx="7772400" cy="502557"/>
          </a:xfrm>
          <a:prstGeom prst="bevel">
            <a:avLst>
              <a:gd name="adj" fmla="val 8000"/>
            </a:avLst>
          </a:prstGeom>
          <a:solidFill>
            <a:schemeClr val="accent1">
              <a:lumMod val="60000"/>
              <a:lumOff val="40000"/>
            </a:schemeClr>
          </a:solidFill>
          <a:ln w="12700">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smtClean="0"/>
              <a:t>Save lives by directing people away from flooded streets and contamination!</a:t>
            </a:r>
            <a:endParaRPr lang="en-US" b="1" i="1" dirty="0"/>
          </a:p>
        </p:txBody>
      </p:sp>
    </p:spTree>
    <p:extLst>
      <p:ext uri="{BB962C8B-B14F-4D97-AF65-F5344CB8AC3E}">
        <p14:creationId xmlns:p14="http://schemas.microsoft.com/office/powerpoint/2010/main" val="223755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Notional Functional Analysis</a:t>
            </a:r>
            <a:endParaRPr lang="en-US" dirty="0"/>
          </a:p>
        </p:txBody>
      </p:sp>
      <p:sp>
        <p:nvSpPr>
          <p:cNvPr id="5" name="Slide Number Placeholder 4"/>
          <p:cNvSpPr>
            <a:spLocks noGrp="1"/>
          </p:cNvSpPr>
          <p:nvPr>
            <p:ph type="sldNum" sz="quarter" idx="12"/>
          </p:nvPr>
        </p:nvSpPr>
        <p:spPr/>
        <p:txBody>
          <a:bodyPr/>
          <a:lstStyle/>
          <a:p>
            <a:fld id="{226F2E35-7F90-4BF2-97F9-3FE229CB71B7}" type="slidenum">
              <a:rPr lang="en-US" smtClean="0"/>
              <a:t>10</a:t>
            </a:fld>
            <a:endParaRPr lang="en-US"/>
          </a:p>
        </p:txBody>
      </p:sp>
      <p:sp>
        <p:nvSpPr>
          <p:cNvPr id="7" name="TextBox 6"/>
          <p:cNvSpPr txBox="1"/>
          <p:nvPr/>
        </p:nvSpPr>
        <p:spPr>
          <a:xfrm>
            <a:off x="897217" y="1619883"/>
            <a:ext cx="5775957" cy="4401205"/>
          </a:xfrm>
          <a:prstGeom prst="rect">
            <a:avLst/>
          </a:prstGeom>
          <a:noFill/>
        </p:spPr>
        <p:txBody>
          <a:bodyPr wrap="square" rtlCol="0">
            <a:spAutoFit/>
          </a:bodyPr>
          <a:lstStyle/>
          <a:p>
            <a:r>
              <a:rPr lang="en-US" sz="2000" b="1" dirty="0" smtClean="0"/>
              <a:t>Functions</a:t>
            </a:r>
          </a:p>
          <a:p>
            <a:pPr marL="285750" indent="-285750">
              <a:buFont typeface="Arial" panose="020B0604020202020204" pitchFamily="34" charset="0"/>
              <a:buChar char="•"/>
            </a:pPr>
            <a:r>
              <a:rPr lang="en-US" sz="2000" dirty="0" smtClean="0"/>
              <a:t>Start application</a:t>
            </a:r>
            <a:endParaRPr lang="en-US" sz="2000" dirty="0"/>
          </a:p>
          <a:p>
            <a:pPr marL="285750" indent="-285750">
              <a:buFont typeface="Arial" panose="020B0604020202020204" pitchFamily="34" charset="0"/>
              <a:buChar char="•"/>
            </a:pPr>
            <a:r>
              <a:rPr lang="en-US" sz="2000" dirty="0" smtClean="0"/>
              <a:t>Display geographic information</a:t>
            </a:r>
          </a:p>
          <a:p>
            <a:pPr marL="285750" indent="-285750">
              <a:buFont typeface="Arial" panose="020B0604020202020204" pitchFamily="34" charset="0"/>
              <a:buChar char="•"/>
            </a:pPr>
            <a:r>
              <a:rPr lang="en-US" sz="2000" dirty="0" smtClean="0"/>
              <a:t>Display user location</a:t>
            </a:r>
          </a:p>
          <a:p>
            <a:pPr marL="285750" indent="-285750">
              <a:buFont typeface="Arial" panose="020B0604020202020204" pitchFamily="34" charset="0"/>
              <a:buChar char="•"/>
            </a:pPr>
            <a:r>
              <a:rPr lang="en-US" sz="2000" dirty="0" smtClean="0"/>
              <a:t>Pan display</a:t>
            </a:r>
          </a:p>
          <a:p>
            <a:pPr marL="285750" indent="-285750">
              <a:buFont typeface="Arial" panose="020B0604020202020204" pitchFamily="34" charset="0"/>
              <a:buChar char="•"/>
            </a:pPr>
            <a:r>
              <a:rPr lang="en-US" sz="2000" dirty="0" smtClean="0"/>
              <a:t>Zoom display</a:t>
            </a:r>
          </a:p>
          <a:p>
            <a:pPr marL="285750" indent="-285750">
              <a:buFont typeface="Arial" panose="020B0604020202020204" pitchFamily="34" charset="0"/>
              <a:buChar char="•"/>
            </a:pPr>
            <a:r>
              <a:rPr lang="en-US" sz="2000" dirty="0" smtClean="0"/>
              <a:t>Store weather data</a:t>
            </a:r>
          </a:p>
          <a:p>
            <a:pPr marL="285750" indent="-285750">
              <a:buFont typeface="Arial" panose="020B0604020202020204" pitchFamily="34" charset="0"/>
              <a:buChar char="•"/>
            </a:pPr>
            <a:r>
              <a:rPr lang="en-US" sz="2000" dirty="0" smtClean="0"/>
              <a:t>Input DOT data</a:t>
            </a:r>
          </a:p>
          <a:p>
            <a:pPr marL="285750" indent="-285750">
              <a:buFont typeface="Arial" panose="020B0604020202020204" pitchFamily="34" charset="0"/>
              <a:buChar char="•"/>
            </a:pPr>
            <a:r>
              <a:rPr lang="en-US" sz="2000" dirty="0" smtClean="0"/>
              <a:t>Store DOT data</a:t>
            </a:r>
          </a:p>
          <a:p>
            <a:pPr marL="285750" indent="-285750">
              <a:buFont typeface="Arial" panose="020B0604020202020204" pitchFamily="34" charset="0"/>
              <a:buChar char="•"/>
            </a:pPr>
            <a:r>
              <a:rPr lang="en-US" sz="2000" dirty="0" smtClean="0"/>
              <a:t>Show weather data</a:t>
            </a:r>
          </a:p>
          <a:p>
            <a:pPr marL="285750" indent="-285750">
              <a:buFont typeface="Arial" panose="020B0604020202020204" pitchFamily="34" charset="0"/>
              <a:buChar char="•"/>
            </a:pPr>
            <a:r>
              <a:rPr lang="en-US" sz="2000" dirty="0" smtClean="0"/>
              <a:t>Show sensor data</a:t>
            </a:r>
          </a:p>
          <a:p>
            <a:pPr marL="285750" indent="-285750">
              <a:buFont typeface="Arial" panose="020B0604020202020204" pitchFamily="34" charset="0"/>
              <a:buChar char="•"/>
            </a:pPr>
            <a:r>
              <a:rPr lang="en-US" sz="2000" dirty="0" smtClean="0">
                <a:solidFill>
                  <a:srgbClr val="00B0F0"/>
                </a:solidFill>
              </a:rPr>
              <a:t>Record and display user track</a:t>
            </a:r>
          </a:p>
          <a:p>
            <a:pPr marL="285750" indent="-285750">
              <a:buFont typeface="Arial" panose="020B0604020202020204" pitchFamily="34" charset="0"/>
              <a:buChar char="•"/>
            </a:pPr>
            <a:r>
              <a:rPr lang="en-US" sz="2000" dirty="0" smtClean="0"/>
              <a:t>Calculate probability of street flooding</a:t>
            </a:r>
          </a:p>
          <a:p>
            <a:pPr marL="285750" indent="-285750">
              <a:buFont typeface="Arial" panose="020B0604020202020204" pitchFamily="34" charset="0"/>
              <a:buChar char="•"/>
            </a:pPr>
            <a:r>
              <a:rPr lang="en-US" sz="2000" dirty="0" smtClean="0"/>
              <a:t>Show street flooding</a:t>
            </a:r>
            <a:endParaRPr lang="en-US" sz="2000" dirty="0"/>
          </a:p>
        </p:txBody>
      </p:sp>
      <p:sp>
        <p:nvSpPr>
          <p:cNvPr id="10"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341091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Notional Task Analysis</a:t>
            </a:r>
            <a:br>
              <a:rPr lang="en-US" dirty="0" smtClean="0"/>
            </a:br>
            <a:r>
              <a:rPr lang="en-US" dirty="0" smtClean="0">
                <a:solidFill>
                  <a:srgbClr val="00B0F0"/>
                </a:solidFill>
              </a:rPr>
              <a:t>Record and display user street track</a:t>
            </a:r>
            <a:endParaRPr lang="en-US" dirty="0">
              <a:solidFill>
                <a:srgbClr val="00B0F0"/>
              </a:solidFill>
            </a:endParaRPr>
          </a:p>
        </p:txBody>
      </p:sp>
      <p:sp>
        <p:nvSpPr>
          <p:cNvPr id="5" name="Slide Number Placeholder 4"/>
          <p:cNvSpPr>
            <a:spLocks noGrp="1"/>
          </p:cNvSpPr>
          <p:nvPr>
            <p:ph type="sldNum" sz="quarter" idx="12"/>
          </p:nvPr>
        </p:nvSpPr>
        <p:spPr/>
        <p:txBody>
          <a:bodyPr/>
          <a:lstStyle/>
          <a:p>
            <a:fld id="{226F2E35-7F90-4BF2-97F9-3FE229CB71B7}" type="slidenum">
              <a:rPr lang="en-US" smtClean="0"/>
              <a:t>11</a:t>
            </a:fld>
            <a:endParaRPr lang="en-US"/>
          </a:p>
        </p:txBody>
      </p:sp>
      <p:sp>
        <p:nvSpPr>
          <p:cNvPr id="7" name="TextBox 6"/>
          <p:cNvSpPr txBox="1"/>
          <p:nvPr/>
        </p:nvSpPr>
        <p:spPr>
          <a:xfrm>
            <a:off x="1860256" y="1590700"/>
            <a:ext cx="1777890" cy="3785652"/>
          </a:xfrm>
          <a:prstGeom prst="rect">
            <a:avLst/>
          </a:prstGeom>
          <a:noFill/>
        </p:spPr>
        <p:txBody>
          <a:bodyPr wrap="square" rtlCol="0">
            <a:spAutoFit/>
          </a:bodyPr>
          <a:lstStyle/>
          <a:p>
            <a:r>
              <a:rPr lang="en-US" sz="2000" b="1" dirty="0" smtClean="0"/>
              <a:t>User Actions</a:t>
            </a:r>
          </a:p>
          <a:p>
            <a:pPr marL="285750" indent="-285750">
              <a:buFont typeface="Arial" panose="020B0604020202020204" pitchFamily="34" charset="0"/>
              <a:buChar char="•"/>
            </a:pPr>
            <a:r>
              <a:rPr lang="en-US" sz="2000" dirty="0" smtClean="0"/>
              <a:t>Locate ‘me’</a:t>
            </a:r>
          </a:p>
          <a:p>
            <a:pPr marL="285750" indent="-285750">
              <a:buFont typeface="Arial" panose="020B0604020202020204" pitchFamily="34" charset="0"/>
              <a:buChar char="•"/>
            </a:pPr>
            <a:r>
              <a:rPr lang="en-US" sz="2000" dirty="0" smtClean="0"/>
              <a:t>Locate road</a:t>
            </a:r>
          </a:p>
          <a:p>
            <a:pPr marL="285750" indent="-285750">
              <a:buFont typeface="Arial" panose="020B0604020202020204" pitchFamily="34" charset="0"/>
              <a:buChar char="•"/>
            </a:pPr>
            <a:r>
              <a:rPr lang="en-US" sz="2000" dirty="0" smtClean="0"/>
              <a:t>Zoom in</a:t>
            </a:r>
          </a:p>
          <a:p>
            <a:pPr marL="285750" indent="-285750">
              <a:buFont typeface="Arial" panose="020B0604020202020204" pitchFamily="34" charset="0"/>
              <a:buChar char="•"/>
            </a:pPr>
            <a:r>
              <a:rPr lang="en-US" sz="2000" dirty="0" smtClean="0"/>
              <a:t>Locate start</a:t>
            </a:r>
          </a:p>
          <a:p>
            <a:pPr marL="285750" indent="-285750">
              <a:buFont typeface="Arial" panose="020B0604020202020204" pitchFamily="34" charset="0"/>
              <a:buChar char="•"/>
            </a:pPr>
            <a:r>
              <a:rPr lang="en-US" sz="2000" dirty="0" smtClean="0"/>
              <a:t>Start ‘track’</a:t>
            </a:r>
          </a:p>
          <a:p>
            <a:pPr marL="285750" indent="-285750">
              <a:buFont typeface="Arial" panose="020B0604020202020204" pitchFamily="34" charset="0"/>
              <a:buChar char="•"/>
            </a:pPr>
            <a:r>
              <a:rPr lang="en-US" sz="2000" dirty="0" smtClean="0"/>
              <a:t>Tap pt.1</a:t>
            </a:r>
          </a:p>
          <a:p>
            <a:pPr marL="285750" indent="-285750">
              <a:buFont typeface="Arial" panose="020B0604020202020204" pitchFamily="34" charset="0"/>
              <a:buChar char="•"/>
            </a:pPr>
            <a:r>
              <a:rPr lang="en-US" sz="2000" dirty="0" smtClean="0"/>
              <a:t>Tap pt.2</a:t>
            </a:r>
          </a:p>
          <a:p>
            <a:pPr marL="285750" indent="-285750">
              <a:buFont typeface="Arial" panose="020B0604020202020204" pitchFamily="34" charset="0"/>
              <a:buChar char="•"/>
            </a:pPr>
            <a:r>
              <a:rPr lang="en-US" sz="2000" dirty="0" smtClean="0"/>
              <a:t>Tap pt.3</a:t>
            </a:r>
          </a:p>
          <a:p>
            <a:pPr marL="285750" indent="-285750">
              <a:buFont typeface="Arial" panose="020B0604020202020204" pitchFamily="34" charset="0"/>
              <a:buChar char="•"/>
            </a:pPr>
            <a:r>
              <a:rPr lang="en-US" sz="2000" dirty="0" smtClean="0"/>
              <a:t>Etc…</a:t>
            </a:r>
          </a:p>
          <a:p>
            <a:pPr marL="285750" indent="-285750">
              <a:buFont typeface="Arial" panose="020B0604020202020204" pitchFamily="34" charset="0"/>
              <a:buChar char="•"/>
            </a:pPr>
            <a:r>
              <a:rPr lang="en-US" sz="2000" dirty="0" smtClean="0"/>
              <a:t>End ‘track’</a:t>
            </a:r>
          </a:p>
          <a:p>
            <a:pPr marL="285750" indent="-285750">
              <a:buFont typeface="Arial" panose="020B0604020202020204" pitchFamily="34" charset="0"/>
              <a:buChar char="•"/>
            </a:pPr>
            <a:r>
              <a:rPr lang="en-US" sz="2000" dirty="0" smtClean="0"/>
              <a:t>Calculate p</a:t>
            </a:r>
            <a:endParaRPr lang="en-US" sz="2000" dirty="0"/>
          </a:p>
        </p:txBody>
      </p:sp>
      <p:sp>
        <p:nvSpPr>
          <p:cNvPr id="10"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
        <p:nvSpPr>
          <p:cNvPr id="8" name="TextBox 7"/>
          <p:cNvSpPr txBox="1"/>
          <p:nvPr/>
        </p:nvSpPr>
        <p:spPr>
          <a:xfrm>
            <a:off x="4143027" y="1597175"/>
            <a:ext cx="3288905" cy="3785652"/>
          </a:xfrm>
          <a:prstGeom prst="rect">
            <a:avLst/>
          </a:prstGeom>
          <a:noFill/>
        </p:spPr>
        <p:txBody>
          <a:bodyPr wrap="square" rtlCol="0">
            <a:spAutoFit/>
          </a:bodyPr>
          <a:lstStyle/>
          <a:p>
            <a:r>
              <a:rPr lang="en-US" sz="2000" b="1" dirty="0" smtClean="0"/>
              <a:t>Electronic Actions</a:t>
            </a:r>
          </a:p>
          <a:p>
            <a:pPr marL="285750" indent="-285750">
              <a:buFont typeface="Arial" panose="020B0604020202020204" pitchFamily="34" charset="0"/>
              <a:buChar char="•"/>
            </a:pPr>
            <a:r>
              <a:rPr lang="en-US" sz="2000" dirty="0" smtClean="0"/>
              <a:t>Display user location</a:t>
            </a:r>
          </a:p>
          <a:p>
            <a:pPr marL="285750" indent="-285750">
              <a:buFont typeface="Arial" panose="020B0604020202020204" pitchFamily="34" charset="0"/>
              <a:buChar char="•"/>
            </a:pPr>
            <a:r>
              <a:rPr lang="en-US" sz="2000" dirty="0" smtClean="0"/>
              <a:t>Track route taps</a:t>
            </a:r>
          </a:p>
          <a:p>
            <a:pPr marL="285750" indent="-285750">
              <a:buFont typeface="Arial" panose="020B0604020202020204" pitchFamily="34" charset="0"/>
              <a:buChar char="•"/>
            </a:pPr>
            <a:r>
              <a:rPr lang="en-US" sz="2000" dirty="0" smtClean="0"/>
              <a:t>Get geo database</a:t>
            </a:r>
          </a:p>
          <a:p>
            <a:pPr marL="285750" indent="-285750">
              <a:buFont typeface="Arial" panose="020B0604020202020204" pitchFamily="34" charset="0"/>
              <a:buChar char="•"/>
            </a:pPr>
            <a:r>
              <a:rPr lang="en-US" sz="2000" dirty="0" smtClean="0"/>
              <a:t>Get DOT / DEM data</a:t>
            </a:r>
          </a:p>
          <a:p>
            <a:pPr marL="285750" indent="-285750">
              <a:buFont typeface="Arial" panose="020B0604020202020204" pitchFamily="34" charset="0"/>
              <a:buChar char="•"/>
            </a:pPr>
            <a:r>
              <a:rPr lang="en-US" sz="2000" dirty="0" smtClean="0"/>
              <a:t>Get NOAA RSS feed data</a:t>
            </a:r>
          </a:p>
          <a:p>
            <a:pPr marL="285750" indent="-285750">
              <a:buFont typeface="Arial" panose="020B0604020202020204" pitchFamily="34" charset="0"/>
              <a:buChar char="•"/>
            </a:pPr>
            <a:r>
              <a:rPr lang="en-US" sz="2000" dirty="0" smtClean="0"/>
              <a:t>Display ‘tap’ route</a:t>
            </a:r>
          </a:p>
          <a:p>
            <a:pPr marL="285750" indent="-285750">
              <a:buFont typeface="Arial" panose="020B0604020202020204" pitchFamily="34" charset="0"/>
              <a:buChar char="•"/>
            </a:pPr>
            <a:r>
              <a:rPr lang="en-US" sz="2000" dirty="0" smtClean="0"/>
              <a:t>Get elevation</a:t>
            </a:r>
          </a:p>
          <a:p>
            <a:pPr marL="285750" indent="-285750">
              <a:buFont typeface="Arial" panose="020B0604020202020204" pitchFamily="34" charset="0"/>
              <a:buChar char="•"/>
            </a:pPr>
            <a:r>
              <a:rPr lang="en-US" sz="2000" dirty="0" smtClean="0"/>
              <a:t>Calculate elevation deltas</a:t>
            </a:r>
          </a:p>
          <a:p>
            <a:pPr marL="285750" indent="-285750">
              <a:buFont typeface="Arial" panose="020B0604020202020204" pitchFamily="34" charset="0"/>
              <a:buChar char="•"/>
            </a:pPr>
            <a:r>
              <a:rPr lang="en-US" sz="2000" dirty="0" smtClean="0"/>
              <a:t>End route</a:t>
            </a:r>
          </a:p>
          <a:p>
            <a:pPr marL="285750" indent="-285750">
              <a:buFont typeface="Arial" panose="020B0604020202020204" pitchFamily="34" charset="0"/>
              <a:buChar char="•"/>
            </a:pPr>
            <a:r>
              <a:rPr lang="en-US" sz="2000" dirty="0" smtClean="0"/>
              <a:t>Calculate user data</a:t>
            </a:r>
          </a:p>
          <a:p>
            <a:pPr marL="285750" indent="-285750">
              <a:buFont typeface="Arial" panose="020B0604020202020204" pitchFamily="34" charset="0"/>
              <a:buChar char="•"/>
            </a:pPr>
            <a:r>
              <a:rPr lang="en-US" sz="2000" dirty="0" smtClean="0"/>
              <a:t>Display results</a:t>
            </a:r>
            <a:endParaRPr lang="en-US" sz="2000" dirty="0"/>
          </a:p>
        </p:txBody>
      </p:sp>
    </p:spTree>
    <p:extLst>
      <p:ext uri="{BB962C8B-B14F-4D97-AF65-F5344CB8AC3E}">
        <p14:creationId xmlns:p14="http://schemas.microsoft.com/office/powerpoint/2010/main" val="366448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45" y="1341912"/>
            <a:ext cx="4061711" cy="4762006"/>
          </a:xfrm>
          <a:prstGeom prst="rect">
            <a:avLst/>
          </a:prstGeom>
        </p:spPr>
      </p:pic>
      <p:sp>
        <p:nvSpPr>
          <p:cNvPr id="2" name="Title 1"/>
          <p:cNvSpPr>
            <a:spLocks noGrp="1"/>
          </p:cNvSpPr>
          <p:nvPr>
            <p:ph type="title"/>
          </p:nvPr>
        </p:nvSpPr>
        <p:spPr/>
        <p:txBody>
          <a:bodyPr/>
          <a:lstStyle/>
          <a:p>
            <a:r>
              <a:rPr lang="en-US" dirty="0" smtClean="0"/>
              <a:t>Notional ‘Hack The Flood’ display</a:t>
            </a:r>
            <a:endParaRPr lang="en-US" dirty="0"/>
          </a:p>
        </p:txBody>
      </p:sp>
      <p:sp>
        <p:nvSpPr>
          <p:cNvPr id="5" name="Slide Number Placeholder 4"/>
          <p:cNvSpPr>
            <a:spLocks noGrp="1"/>
          </p:cNvSpPr>
          <p:nvPr>
            <p:ph type="sldNum" sz="quarter" idx="12"/>
          </p:nvPr>
        </p:nvSpPr>
        <p:spPr/>
        <p:txBody>
          <a:bodyPr/>
          <a:lstStyle/>
          <a:p>
            <a:fld id="{226F2E35-7F90-4BF2-97F9-3FE229CB71B7}" type="slidenum">
              <a:rPr lang="en-US" smtClean="0"/>
              <a:t>12</a:t>
            </a:fld>
            <a:endParaRPr lang="en-US"/>
          </a:p>
        </p:txBody>
      </p:sp>
      <p:sp>
        <p:nvSpPr>
          <p:cNvPr id="7" name="TextBox 6"/>
          <p:cNvSpPr txBox="1"/>
          <p:nvPr/>
        </p:nvSpPr>
        <p:spPr>
          <a:xfrm>
            <a:off x="4836919" y="1580973"/>
            <a:ext cx="3700330" cy="3477875"/>
          </a:xfrm>
          <a:prstGeom prst="rect">
            <a:avLst/>
          </a:prstGeom>
          <a:noFill/>
        </p:spPr>
        <p:txBody>
          <a:bodyPr wrap="square" rtlCol="0">
            <a:spAutoFit/>
          </a:bodyPr>
          <a:lstStyle/>
          <a:p>
            <a:r>
              <a:rPr lang="en-US" sz="2000" b="1" dirty="0" smtClean="0"/>
              <a:t>Suggested Features:</a:t>
            </a:r>
          </a:p>
          <a:p>
            <a:pPr marL="285750" indent="-285750">
              <a:buFont typeface="Arial" panose="020B0604020202020204" pitchFamily="34" charset="0"/>
              <a:buChar char="•"/>
            </a:pPr>
            <a:r>
              <a:rPr lang="en-US" sz="2000" dirty="0"/>
              <a:t>Common functions (zoom, pan)</a:t>
            </a:r>
          </a:p>
          <a:p>
            <a:pPr marL="285750" indent="-285750">
              <a:buFont typeface="Arial" panose="020B0604020202020204" pitchFamily="34" charset="0"/>
              <a:buChar char="•"/>
            </a:pPr>
            <a:r>
              <a:rPr lang="en-US" sz="2000" dirty="0" smtClean="0"/>
              <a:t>Message area</a:t>
            </a:r>
          </a:p>
          <a:p>
            <a:pPr marL="285750" indent="-285750">
              <a:buFont typeface="Arial" panose="020B0604020202020204" pitchFamily="34" charset="0"/>
              <a:buChar char="•"/>
            </a:pPr>
            <a:r>
              <a:rPr lang="en-US" sz="2000" dirty="0" smtClean="0"/>
              <a:t>Auto </a:t>
            </a:r>
            <a:r>
              <a:rPr lang="en-US" sz="2000" dirty="0"/>
              <a:t>locator - ‘You Are Here</a:t>
            </a:r>
            <a:r>
              <a:rPr lang="en-US" sz="2000" dirty="0" smtClean="0"/>
              <a:t>’</a:t>
            </a:r>
            <a:endParaRPr lang="en-US" sz="2000" dirty="0"/>
          </a:p>
          <a:p>
            <a:pPr marL="285750" indent="-285750">
              <a:buFont typeface="Arial" panose="020B0604020202020204" pitchFamily="34" charset="0"/>
              <a:buChar char="•"/>
            </a:pPr>
            <a:r>
              <a:rPr lang="en-US" sz="2000" dirty="0" smtClean="0"/>
              <a:t>Search capability</a:t>
            </a:r>
          </a:p>
          <a:p>
            <a:pPr marL="285750" indent="-285750">
              <a:buFont typeface="Arial" panose="020B0604020202020204" pitchFamily="34" charset="0"/>
              <a:buChar char="•"/>
            </a:pPr>
            <a:r>
              <a:rPr lang="en-US" sz="2000" dirty="0" smtClean="0"/>
              <a:t>Show user track</a:t>
            </a:r>
          </a:p>
          <a:p>
            <a:pPr marL="285750" indent="-285750">
              <a:buFont typeface="Arial" panose="020B0604020202020204" pitchFamily="34" charset="0"/>
              <a:buChar char="•"/>
            </a:pPr>
            <a:r>
              <a:rPr lang="en-US" sz="2000" dirty="0" smtClean="0"/>
              <a:t>Show flood risk probability</a:t>
            </a:r>
          </a:p>
          <a:p>
            <a:pPr marL="285750" indent="-285750">
              <a:buFont typeface="Arial" panose="020B0604020202020204" pitchFamily="34" charset="0"/>
              <a:buChar char="•"/>
            </a:pPr>
            <a:r>
              <a:rPr lang="en-US" sz="2000" dirty="0" smtClean="0"/>
              <a:t>Show weather forecast</a:t>
            </a:r>
          </a:p>
          <a:p>
            <a:pPr marL="285750" indent="-285750">
              <a:buFont typeface="Arial" panose="020B0604020202020204" pitchFamily="34" charset="0"/>
              <a:buChar char="•"/>
            </a:pPr>
            <a:r>
              <a:rPr lang="en-US" sz="2000" dirty="0" smtClean="0"/>
              <a:t>Show contamination ‘hot spots’</a:t>
            </a:r>
          </a:p>
          <a:p>
            <a:pPr marL="285750" indent="-285750">
              <a:buFont typeface="Arial" panose="020B0604020202020204" pitchFamily="34" charset="0"/>
              <a:buChar char="•"/>
            </a:pPr>
            <a:r>
              <a:rPr lang="en-US" sz="2000" dirty="0" smtClean="0"/>
              <a:t>Show functions </a:t>
            </a:r>
          </a:p>
          <a:p>
            <a:pPr marL="285750" indent="-285750">
              <a:buFont typeface="Arial" panose="020B0604020202020204" pitchFamily="34" charset="0"/>
              <a:buChar char="•"/>
            </a:pPr>
            <a:endParaRPr lang="en-US" sz="2000" dirty="0" smtClean="0"/>
          </a:p>
        </p:txBody>
      </p:sp>
      <p:sp>
        <p:nvSpPr>
          <p:cNvPr id="10"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cxnSp>
        <p:nvCxnSpPr>
          <p:cNvPr id="11" name="Straight Arrow Connector 10"/>
          <p:cNvCxnSpPr/>
          <p:nvPr/>
        </p:nvCxnSpPr>
        <p:spPr>
          <a:xfrm flipH="1" flipV="1">
            <a:off x="2149435" y="2565071"/>
            <a:ext cx="2743199" cy="154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3619995" y="3319911"/>
            <a:ext cx="1216924" cy="1219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962400" y="3899822"/>
            <a:ext cx="858982" cy="2802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857502" y="2088079"/>
            <a:ext cx="987630" cy="2394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901045" y="4476997"/>
            <a:ext cx="908461" cy="489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50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Skills, Roles and Responsibilities</a:t>
            </a:r>
            <a:endParaRPr lang="en-US" dirty="0"/>
          </a:p>
        </p:txBody>
      </p:sp>
      <p:sp>
        <p:nvSpPr>
          <p:cNvPr id="3" name="Content Placeholder 2"/>
          <p:cNvSpPr>
            <a:spLocks noGrp="1"/>
          </p:cNvSpPr>
          <p:nvPr>
            <p:ph idx="1"/>
          </p:nvPr>
        </p:nvSpPr>
        <p:spPr>
          <a:xfrm>
            <a:off x="350403" y="1510748"/>
            <a:ext cx="4191780" cy="4525963"/>
          </a:xfrm>
        </p:spPr>
        <p:txBody>
          <a:bodyPr>
            <a:normAutofit fontScale="92500" lnSpcReduction="20000"/>
          </a:bodyPr>
          <a:lstStyle/>
          <a:p>
            <a:r>
              <a:rPr lang="en-US" dirty="0" smtClean="0"/>
              <a:t>Smartphone application skills</a:t>
            </a:r>
          </a:p>
          <a:p>
            <a:pPr lvl="1"/>
            <a:r>
              <a:rPr lang="en-US" dirty="0" smtClean="0"/>
              <a:t>GIS knowledge, map overlays, digital elevation modeling</a:t>
            </a:r>
          </a:p>
          <a:p>
            <a:pPr lvl="1"/>
            <a:r>
              <a:rPr lang="en-US" dirty="0" smtClean="0"/>
              <a:t>Database integration</a:t>
            </a:r>
          </a:p>
          <a:p>
            <a:pPr lvl="1"/>
            <a:r>
              <a:rPr lang="en-US" dirty="0" smtClean="0"/>
              <a:t>Server software integration</a:t>
            </a:r>
          </a:p>
          <a:p>
            <a:pPr lvl="1"/>
            <a:r>
              <a:rPr lang="en-US" dirty="0" smtClean="0"/>
              <a:t>Smartphone app building</a:t>
            </a:r>
          </a:p>
          <a:p>
            <a:r>
              <a:rPr lang="en-US" dirty="0" smtClean="0"/>
              <a:t>Sensor Platform skills</a:t>
            </a:r>
          </a:p>
          <a:p>
            <a:pPr lvl="1"/>
            <a:r>
              <a:rPr lang="en-US" dirty="0" smtClean="0"/>
              <a:t>Hands-on circuit board experience</a:t>
            </a:r>
          </a:p>
          <a:p>
            <a:pPr lvl="1"/>
            <a:r>
              <a:rPr lang="en-US" dirty="0" smtClean="0"/>
              <a:t>Power requirements</a:t>
            </a:r>
          </a:p>
          <a:p>
            <a:pPr lvl="1"/>
            <a:r>
              <a:rPr lang="en-US" dirty="0" smtClean="0"/>
              <a:t>RF / GPS antennas</a:t>
            </a:r>
          </a:p>
          <a:p>
            <a:pPr lvl="1"/>
            <a:r>
              <a:rPr lang="en-US" dirty="0" smtClean="0"/>
              <a:t>Hardware / software integration</a:t>
            </a:r>
          </a:p>
          <a:p>
            <a:pPr lvl="1"/>
            <a:r>
              <a:rPr lang="en-US" dirty="0" smtClean="0"/>
              <a:t>Sensor experience</a:t>
            </a:r>
          </a:p>
          <a:p>
            <a:pPr lvl="1"/>
            <a:r>
              <a:rPr lang="en-US" dirty="0" smtClean="0"/>
              <a:t>Instrumentation </a:t>
            </a:r>
          </a:p>
          <a:p>
            <a:pPr lvl="1"/>
            <a:r>
              <a:rPr lang="en-US" dirty="0" smtClean="0"/>
              <a:t>3D modeling / printing</a:t>
            </a:r>
          </a:p>
        </p:txBody>
      </p:sp>
      <p:sp>
        <p:nvSpPr>
          <p:cNvPr id="7" name="Oval 6"/>
          <p:cNvSpPr/>
          <p:nvPr/>
        </p:nvSpPr>
        <p:spPr>
          <a:xfrm>
            <a:off x="4302342" y="1731666"/>
            <a:ext cx="1805996" cy="1624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Mobile GUI/ Smartphone App Engineer</a:t>
            </a:r>
            <a:endParaRPr lang="en-US" dirty="0"/>
          </a:p>
        </p:txBody>
      </p:sp>
      <p:sp>
        <p:nvSpPr>
          <p:cNvPr id="6" name="TextBox 5"/>
          <p:cNvSpPr txBox="1"/>
          <p:nvPr/>
        </p:nvSpPr>
        <p:spPr>
          <a:xfrm>
            <a:off x="5728959" y="1614791"/>
            <a:ext cx="817853" cy="584775"/>
          </a:xfrm>
          <a:prstGeom prst="rect">
            <a:avLst/>
          </a:prstGeom>
          <a:solidFill>
            <a:schemeClr val="bg2">
              <a:lumMod val="50000"/>
              <a:lumOff val="50000"/>
            </a:schemeClr>
          </a:solidFill>
        </p:spPr>
        <p:txBody>
          <a:bodyPr wrap="none" rtlCol="0">
            <a:spAutoFit/>
          </a:bodyPr>
          <a:lstStyle/>
          <a:p>
            <a:r>
              <a:rPr lang="en-US" sz="3200" dirty="0" smtClean="0"/>
              <a:t>CPE</a:t>
            </a:r>
            <a:endParaRPr lang="en-US" sz="3200" dirty="0"/>
          </a:p>
        </p:txBody>
      </p:sp>
      <p:sp>
        <p:nvSpPr>
          <p:cNvPr id="8" name="Oval 7"/>
          <p:cNvSpPr/>
          <p:nvPr/>
        </p:nvSpPr>
        <p:spPr>
          <a:xfrm>
            <a:off x="6580342" y="1663964"/>
            <a:ext cx="1852851" cy="1692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 / Database Engineer</a:t>
            </a:r>
            <a:endParaRPr lang="en-US" dirty="0"/>
          </a:p>
        </p:txBody>
      </p:sp>
      <p:sp>
        <p:nvSpPr>
          <p:cNvPr id="9" name="TextBox 8"/>
          <p:cNvSpPr txBox="1"/>
          <p:nvPr/>
        </p:nvSpPr>
        <p:spPr>
          <a:xfrm>
            <a:off x="7938975" y="1621277"/>
            <a:ext cx="817853" cy="584775"/>
          </a:xfrm>
          <a:prstGeom prst="rect">
            <a:avLst/>
          </a:prstGeom>
          <a:solidFill>
            <a:schemeClr val="bg2">
              <a:lumMod val="50000"/>
              <a:lumOff val="50000"/>
            </a:schemeClr>
          </a:solidFill>
        </p:spPr>
        <p:txBody>
          <a:bodyPr wrap="none" rtlCol="0">
            <a:spAutoFit/>
          </a:bodyPr>
          <a:lstStyle/>
          <a:p>
            <a:r>
              <a:rPr lang="en-US" sz="3200" dirty="0" smtClean="0"/>
              <a:t>CPE</a:t>
            </a:r>
            <a:endParaRPr lang="en-US" sz="3200" dirty="0"/>
          </a:p>
        </p:txBody>
      </p:sp>
      <p:sp>
        <p:nvSpPr>
          <p:cNvPr id="5" name="Oval 4"/>
          <p:cNvSpPr/>
          <p:nvPr/>
        </p:nvSpPr>
        <p:spPr>
          <a:xfrm>
            <a:off x="4315989" y="4257424"/>
            <a:ext cx="1870169" cy="1705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RF / Power Hardware Materials Engineer</a:t>
            </a:r>
            <a:endParaRPr lang="en-US" dirty="0"/>
          </a:p>
        </p:txBody>
      </p:sp>
      <p:sp>
        <p:nvSpPr>
          <p:cNvPr id="10" name="TextBox 9"/>
          <p:cNvSpPr txBox="1"/>
          <p:nvPr/>
        </p:nvSpPr>
        <p:spPr>
          <a:xfrm>
            <a:off x="5625198" y="4079156"/>
            <a:ext cx="702436" cy="584775"/>
          </a:xfrm>
          <a:prstGeom prst="rect">
            <a:avLst/>
          </a:prstGeom>
          <a:solidFill>
            <a:schemeClr val="bg2">
              <a:lumMod val="50000"/>
              <a:lumOff val="50000"/>
            </a:schemeClr>
          </a:solidFill>
        </p:spPr>
        <p:txBody>
          <a:bodyPr wrap="none" rtlCol="0">
            <a:spAutoFit/>
          </a:bodyPr>
          <a:lstStyle/>
          <a:p>
            <a:r>
              <a:rPr lang="en-US" sz="3200" dirty="0" smtClean="0"/>
              <a:t>ELE</a:t>
            </a:r>
            <a:endParaRPr lang="en-US" sz="3200" dirty="0"/>
          </a:p>
        </p:txBody>
      </p:sp>
      <p:sp>
        <p:nvSpPr>
          <p:cNvPr id="16" name="Oval 15"/>
          <p:cNvSpPr/>
          <p:nvPr/>
        </p:nvSpPr>
        <p:spPr>
          <a:xfrm>
            <a:off x="6535731" y="4263910"/>
            <a:ext cx="1870169" cy="1705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Micro-processor Integration Engineer</a:t>
            </a:r>
            <a:endParaRPr lang="en-US" dirty="0"/>
          </a:p>
        </p:txBody>
      </p:sp>
      <p:sp>
        <p:nvSpPr>
          <p:cNvPr id="15" name="TextBox 14"/>
          <p:cNvSpPr txBox="1"/>
          <p:nvPr/>
        </p:nvSpPr>
        <p:spPr>
          <a:xfrm>
            <a:off x="7883850" y="4105096"/>
            <a:ext cx="702436" cy="584775"/>
          </a:xfrm>
          <a:prstGeom prst="rect">
            <a:avLst/>
          </a:prstGeom>
          <a:solidFill>
            <a:schemeClr val="bg2">
              <a:lumMod val="50000"/>
              <a:lumOff val="50000"/>
            </a:schemeClr>
          </a:solidFill>
        </p:spPr>
        <p:txBody>
          <a:bodyPr wrap="none" rtlCol="0">
            <a:spAutoFit/>
          </a:bodyPr>
          <a:lstStyle/>
          <a:p>
            <a:r>
              <a:rPr lang="en-US" sz="3200" dirty="0" smtClean="0"/>
              <a:t>ELE</a:t>
            </a:r>
            <a:endParaRPr lang="en-US" sz="3200" dirty="0"/>
          </a:p>
        </p:txBody>
      </p:sp>
      <p:cxnSp>
        <p:nvCxnSpPr>
          <p:cNvPr id="12" name="Straight Arrow Connector 11"/>
          <p:cNvCxnSpPr/>
          <p:nvPr/>
        </p:nvCxnSpPr>
        <p:spPr>
          <a:xfrm>
            <a:off x="5982511" y="3200400"/>
            <a:ext cx="914400" cy="1021404"/>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7"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sp>
        <p:nvSpPr>
          <p:cNvPr id="13" name="Slide Number Placeholder 12"/>
          <p:cNvSpPr>
            <a:spLocks noGrp="1"/>
          </p:cNvSpPr>
          <p:nvPr>
            <p:ph type="sldNum" sz="quarter" idx="12"/>
          </p:nvPr>
        </p:nvSpPr>
        <p:spPr/>
        <p:txBody>
          <a:bodyPr/>
          <a:lstStyle/>
          <a:p>
            <a:fld id="{226F2E35-7F90-4BF2-97F9-3FE229CB71B7}" type="slidenum">
              <a:rPr lang="en-US" smtClean="0"/>
              <a:t>13</a:t>
            </a:fld>
            <a:endParaRPr lang="en-US"/>
          </a:p>
        </p:txBody>
      </p:sp>
    </p:spTree>
    <p:extLst>
      <p:ext uri="{BB962C8B-B14F-4D97-AF65-F5344CB8AC3E}">
        <p14:creationId xmlns:p14="http://schemas.microsoft.com/office/powerpoint/2010/main" val="63604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Deliverables</a:t>
            </a:r>
            <a:endParaRPr lang="en-US" dirty="0"/>
          </a:p>
        </p:txBody>
      </p:sp>
      <p:sp>
        <p:nvSpPr>
          <p:cNvPr id="3" name="Content Placeholder 2"/>
          <p:cNvSpPr>
            <a:spLocks noGrp="1"/>
          </p:cNvSpPr>
          <p:nvPr>
            <p:ph idx="1"/>
          </p:nvPr>
        </p:nvSpPr>
        <p:spPr>
          <a:xfrm>
            <a:off x="204482" y="1335645"/>
            <a:ext cx="4610709" cy="4812236"/>
          </a:xfrm>
        </p:spPr>
        <p:txBody>
          <a:bodyPr>
            <a:normAutofit fontScale="92500" lnSpcReduction="10000"/>
          </a:bodyPr>
          <a:lstStyle/>
          <a:p>
            <a:r>
              <a:rPr lang="en-US" dirty="0" smtClean="0"/>
              <a:t>Smartphone Application</a:t>
            </a:r>
          </a:p>
          <a:p>
            <a:pPr lvl="1"/>
            <a:r>
              <a:rPr lang="en-US" dirty="0" smtClean="0"/>
              <a:t>Phase One</a:t>
            </a:r>
          </a:p>
          <a:p>
            <a:pPr lvl="2"/>
            <a:r>
              <a:rPr lang="en-US" dirty="0" smtClean="0"/>
              <a:t>System / detail requirements</a:t>
            </a:r>
          </a:p>
          <a:p>
            <a:pPr lvl="2"/>
            <a:r>
              <a:rPr lang="en-US" dirty="0" smtClean="0"/>
              <a:t>Functional analysis</a:t>
            </a:r>
          </a:p>
          <a:p>
            <a:pPr lvl="2"/>
            <a:r>
              <a:rPr lang="en-US" dirty="0" smtClean="0"/>
              <a:t>Tradeoff studies</a:t>
            </a:r>
          </a:p>
          <a:p>
            <a:pPr lvl="2"/>
            <a:r>
              <a:rPr lang="en-US" dirty="0" smtClean="0"/>
              <a:t>Notional architecture / diagrams</a:t>
            </a:r>
          </a:p>
          <a:p>
            <a:pPr lvl="2"/>
            <a:r>
              <a:rPr lang="en-US" dirty="0" smtClean="0"/>
              <a:t>Tool selection </a:t>
            </a:r>
          </a:p>
          <a:p>
            <a:pPr lvl="2"/>
            <a:r>
              <a:rPr lang="en-US" dirty="0" smtClean="0"/>
              <a:t>Prototype / demonstration</a:t>
            </a:r>
          </a:p>
          <a:p>
            <a:pPr lvl="2"/>
            <a:r>
              <a:rPr lang="en-US" dirty="0" smtClean="0"/>
              <a:t>Interim report</a:t>
            </a:r>
          </a:p>
          <a:p>
            <a:pPr lvl="1"/>
            <a:r>
              <a:rPr lang="en-US" dirty="0" smtClean="0"/>
              <a:t>Phase Two</a:t>
            </a:r>
          </a:p>
          <a:p>
            <a:pPr lvl="2"/>
            <a:r>
              <a:rPr lang="en-US" dirty="0" smtClean="0"/>
              <a:t>Iterate design and demonstrate compliance to top level requirements</a:t>
            </a:r>
          </a:p>
          <a:p>
            <a:pPr lvl="2"/>
            <a:r>
              <a:rPr lang="en-US" dirty="0" smtClean="0"/>
              <a:t>Concept demonstration</a:t>
            </a:r>
          </a:p>
          <a:p>
            <a:pPr lvl="2"/>
            <a:r>
              <a:rPr lang="en-US" dirty="0" smtClean="0"/>
              <a:t>Final report</a:t>
            </a:r>
          </a:p>
          <a:p>
            <a:pPr lvl="2"/>
            <a:endParaRPr lang="en-US" dirty="0" smtClean="0"/>
          </a:p>
        </p:txBody>
      </p:sp>
      <p:sp>
        <p:nvSpPr>
          <p:cNvPr id="5" name="Content Placeholder 2"/>
          <p:cNvSpPr txBox="1">
            <a:spLocks/>
          </p:cNvSpPr>
          <p:nvPr/>
        </p:nvSpPr>
        <p:spPr>
          <a:xfrm>
            <a:off x="4328810" y="1332398"/>
            <a:ext cx="4649820" cy="4844665"/>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dirty="0" smtClean="0"/>
              <a:t>Remote Sensor Platform</a:t>
            </a:r>
          </a:p>
          <a:p>
            <a:pPr lvl="1"/>
            <a:r>
              <a:rPr lang="en-US" dirty="0" smtClean="0"/>
              <a:t>Phase One</a:t>
            </a:r>
          </a:p>
          <a:p>
            <a:pPr lvl="2"/>
            <a:r>
              <a:rPr lang="en-US" dirty="0" smtClean="0"/>
              <a:t>System / detail requirements</a:t>
            </a:r>
          </a:p>
          <a:p>
            <a:pPr lvl="2"/>
            <a:r>
              <a:rPr lang="en-US" dirty="0" smtClean="0"/>
              <a:t>Functional analysis</a:t>
            </a:r>
          </a:p>
          <a:p>
            <a:pPr lvl="2"/>
            <a:r>
              <a:rPr lang="en-US" dirty="0" smtClean="0"/>
              <a:t>Tradeoff studies</a:t>
            </a:r>
          </a:p>
          <a:p>
            <a:pPr lvl="2"/>
            <a:r>
              <a:rPr lang="en-US" dirty="0" smtClean="0"/>
              <a:t>Notional architecture / schematics</a:t>
            </a:r>
          </a:p>
          <a:p>
            <a:pPr lvl="2"/>
            <a:r>
              <a:rPr lang="en-US" dirty="0" smtClean="0"/>
              <a:t>Tool / material selection </a:t>
            </a:r>
          </a:p>
          <a:p>
            <a:pPr lvl="2"/>
            <a:r>
              <a:rPr lang="en-US" smtClean="0"/>
              <a:t>Prototype </a:t>
            </a:r>
            <a:r>
              <a:rPr lang="en-US" dirty="0" smtClean="0"/>
              <a:t>/ demonstration</a:t>
            </a:r>
          </a:p>
          <a:p>
            <a:pPr lvl="2"/>
            <a:r>
              <a:rPr lang="en-US" dirty="0" smtClean="0"/>
              <a:t>Interim report</a:t>
            </a:r>
          </a:p>
          <a:p>
            <a:pPr lvl="1"/>
            <a:r>
              <a:rPr lang="en-US" dirty="0" smtClean="0"/>
              <a:t>Phase Two</a:t>
            </a:r>
          </a:p>
          <a:p>
            <a:pPr lvl="2"/>
            <a:r>
              <a:rPr lang="en-US" dirty="0"/>
              <a:t>Iterate design and demonstrate compliance to </a:t>
            </a:r>
            <a:r>
              <a:rPr lang="en-US" dirty="0" smtClean="0"/>
              <a:t>top level requirements</a:t>
            </a:r>
            <a:endParaRPr lang="en-US" dirty="0"/>
          </a:p>
          <a:p>
            <a:pPr lvl="2"/>
            <a:r>
              <a:rPr lang="en-US" dirty="0" smtClean="0"/>
              <a:t>Concept demonstration</a:t>
            </a:r>
            <a:endParaRPr lang="en-US" dirty="0"/>
          </a:p>
          <a:p>
            <a:pPr lvl="2"/>
            <a:r>
              <a:rPr lang="en-US" dirty="0" smtClean="0"/>
              <a:t>Final report</a:t>
            </a:r>
          </a:p>
        </p:txBody>
      </p:sp>
      <p:sp>
        <p:nvSpPr>
          <p:cNvPr id="6"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sp>
        <p:nvSpPr>
          <p:cNvPr id="7" name="Slide Number Placeholder 6"/>
          <p:cNvSpPr>
            <a:spLocks noGrp="1"/>
          </p:cNvSpPr>
          <p:nvPr>
            <p:ph type="sldNum" sz="quarter" idx="12"/>
          </p:nvPr>
        </p:nvSpPr>
        <p:spPr/>
        <p:txBody>
          <a:bodyPr/>
          <a:lstStyle/>
          <a:p>
            <a:fld id="{226F2E35-7F90-4BF2-97F9-3FE229CB71B7}" type="slidenum">
              <a:rPr lang="en-US" smtClean="0"/>
              <a:t>14</a:t>
            </a:fld>
            <a:endParaRPr lang="en-US"/>
          </a:p>
        </p:txBody>
      </p:sp>
      <p:sp>
        <p:nvSpPr>
          <p:cNvPr id="9" name="AutoShape 9"/>
          <p:cNvSpPr>
            <a:spLocks noChangeArrowheads="1"/>
          </p:cNvSpPr>
          <p:nvPr/>
        </p:nvSpPr>
        <p:spPr bwMode="gray">
          <a:xfrm>
            <a:off x="787517" y="5761895"/>
            <a:ext cx="7772400" cy="502557"/>
          </a:xfrm>
          <a:prstGeom prst="bevel">
            <a:avLst>
              <a:gd name="adj" fmla="val 8000"/>
            </a:avLst>
          </a:prstGeom>
          <a:solidFill>
            <a:schemeClr val="accent1">
              <a:lumMod val="60000"/>
              <a:lumOff val="40000"/>
            </a:schemeClr>
          </a:solidFill>
          <a:ln w="12700">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smtClean="0"/>
              <a:t>Follow the ’45 minute rule’; if you’re stumped, then ask someone for help!</a:t>
            </a:r>
            <a:endParaRPr lang="en-US" b="1" i="1" dirty="0"/>
          </a:p>
        </p:txBody>
      </p:sp>
    </p:spTree>
    <p:extLst>
      <p:ext uri="{BB962C8B-B14F-4D97-AF65-F5344CB8AC3E}">
        <p14:creationId xmlns:p14="http://schemas.microsoft.com/office/powerpoint/2010/main" val="350934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1"/>
            <a:ext cx="8570068" cy="4158574"/>
          </a:xfrm>
        </p:spPr>
        <p:txBody>
          <a:bodyPr>
            <a:normAutofit fontScale="85000" lnSpcReduction="20000"/>
          </a:bodyPr>
          <a:lstStyle/>
          <a:p>
            <a:r>
              <a:rPr lang="en-US" dirty="0" smtClean="0"/>
              <a:t>Jessica Stimson; floodplain mapping coordinator for the RI Emergency Management Agency.</a:t>
            </a:r>
          </a:p>
          <a:p>
            <a:r>
              <a:rPr lang="en-US" dirty="0" smtClean="0"/>
              <a:t>RIDOT Highway &amp; Bridge Maintenance, Warwick, RI.  401-222-2378</a:t>
            </a:r>
          </a:p>
          <a:p>
            <a:r>
              <a:rPr lang="en-US" dirty="0" smtClean="0"/>
              <a:t>Grover Fugate, RI Coastal Resources Management Council.</a:t>
            </a:r>
          </a:p>
          <a:p>
            <a:r>
              <a:rPr lang="en-US" dirty="0" smtClean="0"/>
              <a:t>Malcolm Spaulding, retired URI professor of ocean engineering.</a:t>
            </a:r>
          </a:p>
          <a:p>
            <a:r>
              <a:rPr lang="en-US" dirty="0" err="1" smtClean="0"/>
              <a:t>BeachSAMP</a:t>
            </a:r>
            <a:r>
              <a:rPr lang="en-US" dirty="0"/>
              <a:t>. </a:t>
            </a:r>
            <a:r>
              <a:rPr lang="en-US" dirty="0">
                <a:hlinkClick r:id="rId3"/>
              </a:rPr>
              <a:t>http://www.beachsamp.org/research/stormtools</a:t>
            </a:r>
            <a:r>
              <a:rPr lang="en-US" dirty="0" smtClean="0">
                <a:hlinkClick r:id="rId3"/>
              </a:rPr>
              <a:t>/</a:t>
            </a:r>
            <a:endParaRPr lang="en-US" dirty="0" smtClean="0"/>
          </a:p>
          <a:p>
            <a:r>
              <a:rPr lang="en-US" dirty="0" smtClean="0"/>
              <a:t>RIEMA Floodplain Management: </a:t>
            </a:r>
            <a:r>
              <a:rPr lang="en-US" dirty="0" smtClean="0">
                <a:hlinkClick r:id="rId4"/>
              </a:rPr>
              <a:t>www.riema.ri.gov/prevention/floods</a:t>
            </a:r>
            <a:endParaRPr lang="en-US" dirty="0" smtClean="0"/>
          </a:p>
          <a:p>
            <a:r>
              <a:rPr lang="en-US" dirty="0" err="1" smtClean="0"/>
              <a:t>StormSmart</a:t>
            </a:r>
            <a:r>
              <a:rPr lang="en-US" dirty="0" smtClean="0"/>
              <a:t> Rhode Island: </a:t>
            </a:r>
            <a:r>
              <a:rPr lang="en-US" dirty="0">
                <a:hlinkClick r:id="rId5"/>
              </a:rPr>
              <a:t>http://ri.stormsmart.org</a:t>
            </a:r>
            <a:r>
              <a:rPr lang="en-US" dirty="0" smtClean="0">
                <a:hlinkClick r:id="rId5"/>
              </a:rPr>
              <a:t>/</a:t>
            </a:r>
            <a:endParaRPr lang="en-US" dirty="0" smtClean="0"/>
          </a:p>
          <a:p>
            <a:r>
              <a:rPr lang="en-US" dirty="0" smtClean="0"/>
              <a:t>RI Inundation Surfaces (Sea Level Rise viewer): </a:t>
            </a:r>
            <a:r>
              <a:rPr lang="en-US" dirty="0" smtClean="0">
                <a:hlinkClick r:id="rId6"/>
              </a:rPr>
              <a:t>www.arcgis.com/home/webmap/viewer.html</a:t>
            </a:r>
            <a:endParaRPr lang="en-US" dirty="0" smtClean="0"/>
          </a:p>
          <a:p>
            <a:r>
              <a:rPr lang="en-US" dirty="0" smtClean="0"/>
              <a:t>FEMA Flood Zones: </a:t>
            </a:r>
            <a:r>
              <a:rPr lang="en-US" dirty="0" smtClean="0">
                <a:hlinkClick r:id="rId7"/>
              </a:rPr>
              <a:t>www.fema.gov/floodplain-managment/flood-zones</a:t>
            </a:r>
            <a:endParaRPr lang="en-US" dirty="0" smtClean="0"/>
          </a:p>
          <a:p>
            <a:r>
              <a:rPr lang="en-US" dirty="0" smtClean="0"/>
              <a:t>Floodsmart.gov: </a:t>
            </a:r>
            <a:r>
              <a:rPr lang="en-US" dirty="0" smtClean="0">
                <a:hlinkClick r:id="rId8"/>
              </a:rPr>
              <a:t>www.floodsmart.gov/floodsmart</a:t>
            </a:r>
            <a:endParaRPr lang="en-US" dirty="0" smtClean="0"/>
          </a:p>
          <a:p>
            <a:r>
              <a:rPr lang="en-US" dirty="0" smtClean="0"/>
              <a:t>Semi Permeable Membranes: http</a:t>
            </a:r>
            <a:r>
              <a:rPr lang="en-US" dirty="0"/>
              <a:t>://pubs.usgs.gov/tm/tm1d4/pdf/tm1d4.pdf</a:t>
            </a:r>
            <a:endParaRPr lang="en-US" dirty="0" smtClean="0"/>
          </a:p>
        </p:txBody>
      </p:sp>
      <p:sp>
        <p:nvSpPr>
          <p:cNvPr id="6" name="Slide Number Placeholder 5"/>
          <p:cNvSpPr>
            <a:spLocks noGrp="1"/>
          </p:cNvSpPr>
          <p:nvPr>
            <p:ph type="sldNum" sz="quarter" idx="12"/>
          </p:nvPr>
        </p:nvSpPr>
        <p:spPr/>
        <p:txBody>
          <a:bodyPr/>
          <a:lstStyle/>
          <a:p>
            <a:fld id="{226F2E35-7F90-4BF2-97F9-3FE229CB71B7}" type="slidenum">
              <a:rPr lang="en-US" smtClean="0"/>
              <a:t>15</a:t>
            </a:fld>
            <a:endParaRPr lang="en-US"/>
          </a:p>
        </p:txBody>
      </p:sp>
      <p:sp>
        <p:nvSpPr>
          <p:cNvPr id="8"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2297152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Bill of Materials - Sensor</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16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85639210"/>
              </p:ext>
            </p:extLst>
          </p:nvPr>
        </p:nvGraphicFramePr>
        <p:xfrm>
          <a:off x="457200" y="1600200"/>
          <a:ext cx="7752945" cy="4389120"/>
        </p:xfrm>
        <a:graphic>
          <a:graphicData uri="http://schemas.openxmlformats.org/drawingml/2006/table">
            <a:tbl>
              <a:tblPr firstRow="1" bandRow="1">
                <a:tableStyleId>{5C22544A-7EE6-4342-B048-85BDC9FD1C3A}</a:tableStyleId>
              </a:tblPr>
              <a:tblGrid>
                <a:gridCol w="3258766"/>
                <a:gridCol w="3142034"/>
                <a:gridCol w="1352145"/>
              </a:tblGrid>
              <a:tr h="233140">
                <a:tc>
                  <a:txBody>
                    <a:bodyPr/>
                    <a:lstStyle/>
                    <a:p>
                      <a:r>
                        <a:rPr lang="en-US" sz="1200" dirty="0" smtClean="0"/>
                        <a:t>Item</a:t>
                      </a:r>
                      <a:endParaRPr lang="en-US" sz="1200" dirty="0"/>
                    </a:p>
                  </a:txBody>
                  <a:tcPr/>
                </a:tc>
                <a:tc>
                  <a:txBody>
                    <a:bodyPr/>
                    <a:lstStyle/>
                    <a:p>
                      <a:r>
                        <a:rPr lang="en-US" sz="1200" dirty="0" smtClean="0"/>
                        <a:t>Supplier</a:t>
                      </a:r>
                      <a:endParaRPr lang="en-US" sz="1200" dirty="0"/>
                    </a:p>
                  </a:txBody>
                  <a:tcPr/>
                </a:tc>
                <a:tc>
                  <a:txBody>
                    <a:bodyPr/>
                    <a:lstStyle/>
                    <a:p>
                      <a:r>
                        <a:rPr lang="en-US" sz="1200" dirty="0" smtClean="0"/>
                        <a:t>Cost ($)</a:t>
                      </a:r>
                      <a:endParaRPr lang="en-US" sz="1200" dirty="0"/>
                    </a:p>
                  </a:txBody>
                  <a:tcPr/>
                </a:tc>
              </a:tr>
              <a:tr h="233140">
                <a:tc>
                  <a:txBody>
                    <a:bodyPr/>
                    <a:lstStyle/>
                    <a:p>
                      <a:r>
                        <a:rPr lang="en-US" sz="1200" dirty="0" smtClean="0"/>
                        <a:t>Marine buoy, 12 inch</a:t>
                      </a:r>
                      <a:r>
                        <a:rPr lang="en-US" sz="1200" baseline="0" dirty="0" smtClean="0"/>
                        <a:t> diameter</a:t>
                      </a:r>
                      <a:endParaRPr lang="en-US" sz="1200" dirty="0"/>
                    </a:p>
                  </a:txBody>
                  <a:tcPr/>
                </a:tc>
                <a:tc>
                  <a:txBody>
                    <a:bodyPr/>
                    <a:lstStyle/>
                    <a:p>
                      <a:r>
                        <a:rPr lang="en-US" sz="1200" dirty="0" smtClean="0"/>
                        <a:t>Jan watercraft products</a:t>
                      </a:r>
                      <a:endParaRPr lang="en-US" sz="1200" dirty="0"/>
                    </a:p>
                  </a:txBody>
                  <a:tcPr/>
                </a:tc>
                <a:tc>
                  <a:txBody>
                    <a:bodyPr/>
                    <a:lstStyle/>
                    <a:p>
                      <a:r>
                        <a:rPr lang="en-US" sz="1200" baseline="0" dirty="0" smtClean="0"/>
                        <a:t>60</a:t>
                      </a:r>
                      <a:endParaRPr lang="en-US" sz="1200" baseline="0" dirty="0"/>
                    </a:p>
                  </a:txBody>
                  <a:tcPr/>
                </a:tc>
              </a:tr>
              <a:tr h="233140">
                <a:tc>
                  <a:txBody>
                    <a:bodyPr/>
                    <a:lstStyle/>
                    <a:p>
                      <a:r>
                        <a:rPr lang="en-US" sz="1200" dirty="0" smtClean="0"/>
                        <a:t>Gyro / Accelerometer</a:t>
                      </a:r>
                      <a:endParaRPr lang="en-US" sz="1200" dirty="0"/>
                    </a:p>
                  </a:txBody>
                  <a:tcPr/>
                </a:tc>
                <a:tc>
                  <a:txBody>
                    <a:bodyPr/>
                    <a:lstStyle/>
                    <a:p>
                      <a:r>
                        <a:rPr lang="en-US" sz="1200" dirty="0" err="1" smtClean="0"/>
                        <a:t>sparkfun</a:t>
                      </a:r>
                      <a:endParaRPr lang="en-US" sz="1200" dirty="0"/>
                    </a:p>
                  </a:txBody>
                  <a:tcPr/>
                </a:tc>
                <a:tc>
                  <a:txBody>
                    <a:bodyPr/>
                    <a:lstStyle/>
                    <a:p>
                      <a:r>
                        <a:rPr lang="en-US" sz="1200" baseline="0" dirty="0" smtClean="0"/>
                        <a:t>10</a:t>
                      </a:r>
                      <a:endParaRPr lang="en-US" sz="1200" baseline="0" dirty="0"/>
                    </a:p>
                  </a:txBody>
                  <a:tcPr/>
                </a:tc>
              </a:tr>
              <a:tr h="233140">
                <a:tc>
                  <a:txBody>
                    <a:bodyPr/>
                    <a:lstStyle/>
                    <a:p>
                      <a:r>
                        <a:rPr lang="en-US" sz="1200" dirty="0" smtClean="0"/>
                        <a:t>RF</a:t>
                      </a:r>
                      <a:r>
                        <a:rPr lang="en-US" sz="1200" baseline="0" dirty="0" smtClean="0"/>
                        <a:t> antenna</a:t>
                      </a:r>
                      <a:endParaRPr lang="en-US" sz="1200" dirty="0"/>
                    </a:p>
                  </a:txBody>
                  <a:tcPr/>
                </a:tc>
                <a:tc>
                  <a:txBody>
                    <a:bodyPr/>
                    <a:lstStyle/>
                    <a:p>
                      <a:r>
                        <a:rPr lang="en-US" sz="1200" dirty="0" err="1" smtClean="0"/>
                        <a:t>gearbest</a:t>
                      </a:r>
                      <a:endParaRPr lang="en-US" sz="1200" dirty="0"/>
                    </a:p>
                  </a:txBody>
                  <a:tcPr/>
                </a:tc>
                <a:tc>
                  <a:txBody>
                    <a:bodyPr/>
                    <a:lstStyle/>
                    <a:p>
                      <a:r>
                        <a:rPr lang="en-US" sz="1200" baseline="0" dirty="0" smtClean="0"/>
                        <a:t>10</a:t>
                      </a:r>
                      <a:endParaRPr lang="en-US" sz="1200" baseline="0" dirty="0"/>
                    </a:p>
                  </a:txBody>
                  <a:tcPr/>
                </a:tc>
              </a:tr>
              <a:tr h="233140">
                <a:tc>
                  <a:txBody>
                    <a:bodyPr/>
                    <a:lstStyle/>
                    <a:p>
                      <a:r>
                        <a:rPr lang="en-US" sz="1200" dirty="0" smtClean="0"/>
                        <a:t>Membrane</a:t>
                      </a:r>
                      <a:r>
                        <a:rPr lang="en-US" sz="1200" baseline="0" dirty="0" smtClean="0"/>
                        <a:t> / mesh / sleeve</a:t>
                      </a:r>
                      <a:endParaRPr lang="en-US" sz="1200" dirty="0"/>
                    </a:p>
                  </a:txBody>
                  <a:tcPr/>
                </a:tc>
                <a:tc>
                  <a:txBody>
                    <a:bodyPr/>
                    <a:lstStyle/>
                    <a:p>
                      <a:endParaRPr lang="en-US" sz="1200" dirty="0"/>
                    </a:p>
                  </a:txBody>
                  <a:tcPr/>
                </a:tc>
                <a:tc>
                  <a:txBody>
                    <a:bodyPr/>
                    <a:lstStyle/>
                    <a:p>
                      <a:r>
                        <a:rPr lang="en-US" sz="1200" baseline="0" dirty="0" smtClean="0"/>
                        <a:t>50</a:t>
                      </a:r>
                      <a:endParaRPr lang="en-US" sz="1200" baseline="0" dirty="0"/>
                    </a:p>
                  </a:txBody>
                  <a:tcPr/>
                </a:tc>
              </a:tr>
              <a:tr h="233140">
                <a:tc>
                  <a:txBody>
                    <a:bodyPr/>
                    <a:lstStyle/>
                    <a:p>
                      <a:r>
                        <a:rPr lang="en-US" sz="1200" dirty="0" smtClean="0"/>
                        <a:t>CPU / microcontroller</a:t>
                      </a:r>
                      <a:endParaRPr lang="en-US" sz="1200" dirty="0"/>
                    </a:p>
                  </a:txBody>
                  <a:tcPr/>
                </a:tc>
                <a:tc>
                  <a:txBody>
                    <a:bodyPr/>
                    <a:lstStyle/>
                    <a:p>
                      <a:r>
                        <a:rPr lang="en-US" sz="1200" dirty="0" err="1" smtClean="0"/>
                        <a:t>sparkfun</a:t>
                      </a:r>
                      <a:endParaRPr lang="en-US" sz="1200" dirty="0"/>
                    </a:p>
                  </a:txBody>
                  <a:tcPr/>
                </a:tc>
                <a:tc>
                  <a:txBody>
                    <a:bodyPr/>
                    <a:lstStyle/>
                    <a:p>
                      <a:r>
                        <a:rPr lang="en-US" sz="1200" baseline="0" dirty="0" smtClean="0"/>
                        <a:t>10</a:t>
                      </a:r>
                      <a:endParaRPr lang="en-US" sz="1200" baseline="0" dirty="0"/>
                    </a:p>
                  </a:txBody>
                  <a:tcPr/>
                </a:tc>
              </a:tr>
              <a:tr h="233140">
                <a:tc>
                  <a:txBody>
                    <a:bodyPr/>
                    <a:lstStyle/>
                    <a:p>
                      <a:r>
                        <a:rPr lang="en-US" sz="1200" dirty="0" smtClean="0"/>
                        <a:t>Wiring harness, connectors</a:t>
                      </a:r>
                      <a:endParaRPr lang="en-US" sz="1200" dirty="0"/>
                    </a:p>
                  </a:txBody>
                  <a:tcPr/>
                </a:tc>
                <a:tc>
                  <a:txBody>
                    <a:bodyPr/>
                    <a:lstStyle/>
                    <a:p>
                      <a:r>
                        <a:rPr lang="en-US" sz="1200" dirty="0" err="1" smtClean="0"/>
                        <a:t>gearbest</a:t>
                      </a:r>
                      <a:endParaRPr lang="en-US" sz="1200" dirty="0"/>
                    </a:p>
                  </a:txBody>
                  <a:tcPr/>
                </a:tc>
                <a:tc>
                  <a:txBody>
                    <a:bodyPr/>
                    <a:lstStyle/>
                    <a:p>
                      <a:r>
                        <a:rPr lang="en-US" sz="1200" baseline="0" dirty="0" smtClean="0"/>
                        <a:t>10</a:t>
                      </a:r>
                      <a:endParaRPr lang="en-US" sz="1200" baseline="0" dirty="0"/>
                    </a:p>
                  </a:txBody>
                  <a:tcPr/>
                </a:tc>
              </a:tr>
              <a:tr h="233140">
                <a:tc>
                  <a:txBody>
                    <a:bodyPr/>
                    <a:lstStyle/>
                    <a:p>
                      <a:r>
                        <a:rPr lang="en-US" sz="1200" dirty="0" smtClean="0"/>
                        <a:t>Transmitter / receiver</a:t>
                      </a:r>
                      <a:endParaRPr lang="en-US" sz="1200" dirty="0"/>
                    </a:p>
                  </a:txBody>
                  <a:tcPr/>
                </a:tc>
                <a:tc>
                  <a:txBody>
                    <a:bodyPr/>
                    <a:lstStyle/>
                    <a:p>
                      <a:r>
                        <a:rPr lang="en-US" sz="1200" dirty="0" err="1" smtClean="0"/>
                        <a:t>gearbest</a:t>
                      </a:r>
                      <a:endParaRPr lang="en-US" sz="1200" dirty="0"/>
                    </a:p>
                  </a:txBody>
                  <a:tcPr/>
                </a:tc>
                <a:tc>
                  <a:txBody>
                    <a:bodyPr/>
                    <a:lstStyle/>
                    <a:p>
                      <a:r>
                        <a:rPr lang="en-US" sz="1200" baseline="0" dirty="0" smtClean="0"/>
                        <a:t>5</a:t>
                      </a:r>
                      <a:endParaRPr lang="en-US" sz="1200" baseline="0" dirty="0"/>
                    </a:p>
                  </a:txBody>
                  <a:tcPr/>
                </a:tc>
              </a:tr>
              <a:tr h="233140">
                <a:tc>
                  <a:txBody>
                    <a:bodyPr/>
                    <a:lstStyle/>
                    <a:p>
                      <a:r>
                        <a:rPr lang="en-US" sz="1200" dirty="0" smtClean="0"/>
                        <a:t>Memory</a:t>
                      </a:r>
                      <a:endParaRPr lang="en-US" sz="1200" dirty="0"/>
                    </a:p>
                  </a:txBody>
                  <a:tcPr/>
                </a:tc>
                <a:tc>
                  <a:txBody>
                    <a:bodyPr/>
                    <a:lstStyle/>
                    <a:p>
                      <a:r>
                        <a:rPr lang="en-US" sz="1200" dirty="0" smtClean="0"/>
                        <a:t>RS components</a:t>
                      </a:r>
                      <a:endParaRPr lang="en-US" sz="1200" dirty="0"/>
                    </a:p>
                  </a:txBody>
                  <a:tcPr/>
                </a:tc>
                <a:tc>
                  <a:txBody>
                    <a:bodyPr/>
                    <a:lstStyle/>
                    <a:p>
                      <a:r>
                        <a:rPr lang="en-US" sz="1200" baseline="0" dirty="0" smtClean="0"/>
                        <a:t>10</a:t>
                      </a:r>
                      <a:endParaRPr lang="en-US" sz="1200" baseline="0" dirty="0"/>
                    </a:p>
                  </a:txBody>
                  <a:tcPr/>
                </a:tc>
              </a:tr>
              <a:tr h="233140">
                <a:tc>
                  <a:txBody>
                    <a:bodyPr/>
                    <a:lstStyle/>
                    <a:p>
                      <a:r>
                        <a:rPr lang="en-US" sz="1200" dirty="0" smtClean="0"/>
                        <a:t>Barometric</a:t>
                      </a:r>
                      <a:r>
                        <a:rPr lang="en-US" sz="1200" baseline="0" dirty="0" smtClean="0"/>
                        <a:t> sensor</a:t>
                      </a:r>
                      <a:endParaRPr lang="en-US" sz="1200" dirty="0"/>
                    </a:p>
                  </a:txBody>
                  <a:tcPr/>
                </a:tc>
                <a:tc>
                  <a:txBody>
                    <a:bodyPr/>
                    <a:lstStyle/>
                    <a:p>
                      <a:r>
                        <a:rPr lang="en-US" sz="1200" dirty="0" err="1" smtClean="0"/>
                        <a:t>sparkfun</a:t>
                      </a:r>
                      <a:endParaRPr lang="en-US" sz="1200" dirty="0"/>
                    </a:p>
                  </a:txBody>
                  <a:tcPr/>
                </a:tc>
                <a:tc>
                  <a:txBody>
                    <a:bodyPr/>
                    <a:lstStyle/>
                    <a:p>
                      <a:r>
                        <a:rPr lang="en-US" sz="1200" baseline="0" dirty="0" smtClean="0"/>
                        <a:t>5</a:t>
                      </a:r>
                      <a:endParaRPr lang="en-US" sz="1200" baseline="0" dirty="0"/>
                    </a:p>
                  </a:txBody>
                  <a:tcPr/>
                </a:tc>
              </a:tr>
              <a:tr h="233140">
                <a:tc>
                  <a:txBody>
                    <a:bodyPr/>
                    <a:lstStyle/>
                    <a:p>
                      <a:r>
                        <a:rPr lang="en-US" sz="1200" dirty="0" smtClean="0"/>
                        <a:t>Solar panels, round, 6 inch diameter,</a:t>
                      </a:r>
                      <a:r>
                        <a:rPr lang="en-US" sz="1200" baseline="0" dirty="0" smtClean="0"/>
                        <a:t> (3)</a:t>
                      </a:r>
                      <a:endParaRPr lang="en-US" sz="1200" dirty="0"/>
                    </a:p>
                  </a:txBody>
                  <a:tcPr/>
                </a:tc>
                <a:tc>
                  <a:txBody>
                    <a:bodyPr/>
                    <a:lstStyle/>
                    <a:p>
                      <a:r>
                        <a:rPr lang="en-US" sz="1200" dirty="0" smtClean="0"/>
                        <a:t>Sundance solar</a:t>
                      </a:r>
                      <a:endParaRPr lang="en-US" sz="1200" dirty="0"/>
                    </a:p>
                  </a:txBody>
                  <a:tcPr/>
                </a:tc>
                <a:tc>
                  <a:txBody>
                    <a:bodyPr/>
                    <a:lstStyle/>
                    <a:p>
                      <a:r>
                        <a:rPr lang="en-US" sz="1200" baseline="0" dirty="0" smtClean="0"/>
                        <a:t>7 @</a:t>
                      </a:r>
                      <a:endParaRPr lang="en-US" sz="1200" baseline="0" dirty="0"/>
                    </a:p>
                  </a:txBody>
                  <a:tcPr/>
                </a:tc>
              </a:tr>
              <a:tr h="233140">
                <a:tc>
                  <a:txBody>
                    <a:bodyPr/>
                    <a:lstStyle/>
                    <a:p>
                      <a:r>
                        <a:rPr lang="en-US" sz="1200" dirty="0" smtClean="0"/>
                        <a:t>GPS</a:t>
                      </a:r>
                      <a:r>
                        <a:rPr lang="en-US" sz="1200" baseline="0" dirty="0" smtClean="0"/>
                        <a:t> </a:t>
                      </a:r>
                      <a:r>
                        <a:rPr lang="en-US" sz="1200" dirty="0" smtClean="0"/>
                        <a:t>antenna</a:t>
                      </a:r>
                      <a:endParaRPr lang="en-US" sz="1200" dirty="0"/>
                    </a:p>
                  </a:txBody>
                  <a:tcPr/>
                </a:tc>
                <a:tc>
                  <a:txBody>
                    <a:bodyPr/>
                    <a:lstStyle/>
                    <a:p>
                      <a:r>
                        <a:rPr lang="en-US" sz="1200" dirty="0" smtClean="0"/>
                        <a:t>Trimble</a:t>
                      </a:r>
                      <a:endParaRPr lang="en-US" sz="1200" dirty="0"/>
                    </a:p>
                  </a:txBody>
                  <a:tcPr/>
                </a:tc>
                <a:tc>
                  <a:txBody>
                    <a:bodyPr/>
                    <a:lstStyle/>
                    <a:p>
                      <a:r>
                        <a:rPr lang="en-US" sz="1200" baseline="0" dirty="0" smtClean="0"/>
                        <a:t>35</a:t>
                      </a:r>
                      <a:endParaRPr lang="en-US" sz="1200" baseline="0" dirty="0"/>
                    </a:p>
                  </a:txBody>
                  <a:tcPr/>
                </a:tc>
              </a:tr>
              <a:tr h="233140">
                <a:tc>
                  <a:txBody>
                    <a:bodyPr/>
                    <a:lstStyle/>
                    <a:p>
                      <a:r>
                        <a:rPr lang="en-US" sz="1200" dirty="0" smtClean="0"/>
                        <a:t>Transceiver</a:t>
                      </a:r>
                      <a:endParaRPr lang="en-US" sz="1200" dirty="0"/>
                    </a:p>
                  </a:txBody>
                  <a:tcPr/>
                </a:tc>
                <a:tc>
                  <a:txBody>
                    <a:bodyPr/>
                    <a:lstStyle/>
                    <a:p>
                      <a:endParaRPr lang="en-US" sz="1200" dirty="0"/>
                    </a:p>
                  </a:txBody>
                  <a:tcPr/>
                </a:tc>
                <a:tc>
                  <a:txBody>
                    <a:bodyPr/>
                    <a:lstStyle/>
                    <a:p>
                      <a:r>
                        <a:rPr lang="en-US" sz="1200" baseline="0" dirty="0" smtClean="0"/>
                        <a:t>20</a:t>
                      </a:r>
                      <a:endParaRPr lang="en-US" sz="1200" baseline="0" dirty="0"/>
                    </a:p>
                  </a:txBody>
                  <a:tcPr/>
                </a:tc>
              </a:tr>
              <a:tr h="233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Rechargeable</a:t>
                      </a:r>
                      <a:r>
                        <a:rPr lang="en-US" sz="1200" baseline="0" dirty="0" smtClean="0"/>
                        <a:t> battery assembly</a:t>
                      </a:r>
                      <a:endParaRPr lang="en-US" sz="1200" dirty="0" smtClean="0"/>
                    </a:p>
                  </a:txBody>
                  <a:tcPr/>
                </a:tc>
                <a:tc>
                  <a:txBody>
                    <a:bodyPr/>
                    <a:lstStyle/>
                    <a:p>
                      <a:r>
                        <a:rPr lang="en-US" sz="1200" dirty="0" smtClean="0"/>
                        <a:t>Motorola</a:t>
                      </a:r>
                      <a:endParaRPr lang="en-US" sz="1200" dirty="0"/>
                    </a:p>
                  </a:txBody>
                  <a:tcPr/>
                </a:tc>
                <a:tc>
                  <a:txBody>
                    <a:bodyPr/>
                    <a:lstStyle/>
                    <a:p>
                      <a:r>
                        <a:rPr lang="en-US" sz="1200" baseline="0" dirty="0" smtClean="0"/>
                        <a:t>60</a:t>
                      </a:r>
                      <a:endParaRPr lang="en-US" sz="1200" baseline="0" dirty="0"/>
                    </a:p>
                  </a:txBody>
                  <a:tcPr/>
                </a:tc>
              </a:tr>
              <a:tr h="233140">
                <a:tc>
                  <a:txBody>
                    <a:bodyPr/>
                    <a:lstStyle/>
                    <a:p>
                      <a:endParaRPr lang="en-US" sz="1200" dirty="0"/>
                    </a:p>
                  </a:txBody>
                  <a:tcPr/>
                </a:tc>
                <a:tc>
                  <a:txBody>
                    <a:bodyPr/>
                    <a:lstStyle/>
                    <a:p>
                      <a:endParaRPr lang="en-US" sz="1200" dirty="0"/>
                    </a:p>
                  </a:txBody>
                  <a:tcPr/>
                </a:tc>
                <a:tc>
                  <a:txBody>
                    <a:bodyPr/>
                    <a:lstStyle/>
                    <a:p>
                      <a:endParaRPr lang="en-US" sz="1200" baseline="0" dirty="0"/>
                    </a:p>
                  </a:txBody>
                  <a:tcPr/>
                </a:tc>
              </a:tr>
              <a:tr h="233140">
                <a:tc>
                  <a:txBody>
                    <a:bodyPr/>
                    <a:lstStyle/>
                    <a:p>
                      <a:r>
                        <a:rPr lang="en-US" sz="1200" b="1" dirty="0" smtClean="0"/>
                        <a:t>Total</a:t>
                      </a:r>
                      <a:endParaRPr lang="en-US" sz="1200" b="1" dirty="0"/>
                    </a:p>
                  </a:txBody>
                  <a:tcPr/>
                </a:tc>
                <a:tc>
                  <a:txBody>
                    <a:bodyPr/>
                    <a:lstStyle/>
                    <a:p>
                      <a:endParaRPr lang="en-US" sz="1200" dirty="0"/>
                    </a:p>
                  </a:txBody>
                  <a:tcPr/>
                </a:tc>
                <a:tc>
                  <a:txBody>
                    <a:bodyPr/>
                    <a:lstStyle/>
                    <a:p>
                      <a:r>
                        <a:rPr lang="en-US" sz="1200" baseline="0" dirty="0" smtClean="0"/>
                        <a:t>$306</a:t>
                      </a:r>
                      <a:endParaRPr lang="en-US" sz="1200" baseline="0" dirty="0"/>
                    </a:p>
                  </a:txBody>
                  <a:tcPr/>
                </a:tc>
              </a:tr>
            </a:tbl>
          </a:graphicData>
        </a:graphic>
      </p:graphicFrame>
      <p:sp>
        <p:nvSpPr>
          <p:cNvPr id="7"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188312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Bill of Materials - Smartphone</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17</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3108735"/>
              </p:ext>
            </p:extLst>
          </p:nvPr>
        </p:nvGraphicFramePr>
        <p:xfrm>
          <a:off x="612843" y="1502924"/>
          <a:ext cx="7733489" cy="4663440"/>
        </p:xfrm>
        <a:graphic>
          <a:graphicData uri="http://schemas.openxmlformats.org/drawingml/2006/table">
            <a:tbl>
              <a:tblPr firstRow="1" bandRow="1">
                <a:tableStyleId>{5C22544A-7EE6-4342-B048-85BDC9FD1C3A}</a:tableStyleId>
              </a:tblPr>
              <a:tblGrid>
                <a:gridCol w="2694562"/>
                <a:gridCol w="2013625"/>
                <a:gridCol w="1507787"/>
                <a:gridCol w="1517515"/>
              </a:tblGrid>
              <a:tr h="247245">
                <a:tc>
                  <a:txBody>
                    <a:bodyPr/>
                    <a:lstStyle/>
                    <a:p>
                      <a:r>
                        <a:rPr lang="en-US" sz="1200" dirty="0" smtClean="0"/>
                        <a:t>Item</a:t>
                      </a:r>
                      <a:endParaRPr lang="en-US" sz="1200" dirty="0"/>
                    </a:p>
                  </a:txBody>
                  <a:tcPr/>
                </a:tc>
                <a:tc>
                  <a:txBody>
                    <a:bodyPr/>
                    <a:lstStyle/>
                    <a:p>
                      <a:r>
                        <a:rPr lang="en-US" sz="1200" dirty="0" smtClean="0"/>
                        <a:t>Function</a:t>
                      </a:r>
                      <a:endParaRPr lang="en-US" sz="1200" dirty="0"/>
                    </a:p>
                  </a:txBody>
                  <a:tcPr/>
                </a:tc>
                <a:tc>
                  <a:txBody>
                    <a:bodyPr/>
                    <a:lstStyle/>
                    <a:p>
                      <a:r>
                        <a:rPr lang="en-US" sz="1200" dirty="0" smtClean="0"/>
                        <a:t>Supplier</a:t>
                      </a:r>
                      <a:endParaRPr lang="en-US" sz="1200" dirty="0"/>
                    </a:p>
                  </a:txBody>
                  <a:tcPr/>
                </a:tc>
                <a:tc>
                  <a:txBody>
                    <a:bodyPr/>
                    <a:lstStyle/>
                    <a:p>
                      <a:r>
                        <a:rPr lang="en-US" sz="1200" dirty="0" smtClean="0"/>
                        <a:t>Cost ($)</a:t>
                      </a:r>
                      <a:endParaRPr lang="en-US" sz="1200" dirty="0"/>
                    </a:p>
                  </a:txBody>
                  <a:tcPr/>
                </a:tc>
              </a:tr>
              <a:tr h="412074">
                <a:tc>
                  <a:txBody>
                    <a:bodyPr/>
                    <a:lstStyle/>
                    <a:p>
                      <a:r>
                        <a:rPr lang="en-US" sz="1200" dirty="0" err="1" smtClean="0"/>
                        <a:t>Mobiforms</a:t>
                      </a:r>
                      <a:endParaRPr lang="en-US" sz="1200" dirty="0"/>
                    </a:p>
                  </a:txBody>
                  <a:tcPr/>
                </a:tc>
                <a:tc>
                  <a:txBody>
                    <a:bodyPr/>
                    <a:lstStyle/>
                    <a:p>
                      <a:r>
                        <a:rPr lang="en-US" sz="1200" dirty="0" smtClean="0"/>
                        <a:t>Mobile</a:t>
                      </a:r>
                      <a:r>
                        <a:rPr lang="en-US" sz="1200" baseline="0" dirty="0" smtClean="0"/>
                        <a:t> application development environment</a:t>
                      </a:r>
                      <a:endParaRPr lang="en-US" sz="1200" dirty="0"/>
                    </a:p>
                  </a:txBody>
                  <a:tcPr/>
                </a:tc>
                <a:tc>
                  <a:txBody>
                    <a:bodyPr/>
                    <a:lstStyle/>
                    <a:p>
                      <a:r>
                        <a:rPr lang="en-US" sz="1200" dirty="0" err="1" smtClean="0"/>
                        <a:t>Mobiforms</a:t>
                      </a:r>
                      <a:r>
                        <a:rPr lang="en-US" sz="1200" dirty="0" smtClean="0"/>
                        <a:t> </a:t>
                      </a:r>
                      <a:endParaRPr lang="en-US" sz="1200" dirty="0"/>
                    </a:p>
                  </a:txBody>
                  <a:tcPr/>
                </a:tc>
                <a:tc>
                  <a:txBody>
                    <a:bodyPr/>
                    <a:lstStyle/>
                    <a:p>
                      <a:r>
                        <a:rPr lang="en-US" sz="1200" dirty="0" smtClean="0"/>
                        <a:t>149</a:t>
                      </a:r>
                      <a:endParaRPr lang="en-US" sz="1200" dirty="0"/>
                    </a:p>
                  </a:txBody>
                  <a:tcPr/>
                </a:tc>
              </a:tr>
              <a:tr h="412074">
                <a:tc>
                  <a:txBody>
                    <a:bodyPr/>
                    <a:lstStyle/>
                    <a:p>
                      <a:r>
                        <a:rPr lang="en-US" sz="1200" dirty="0" smtClean="0"/>
                        <a:t>Android</a:t>
                      </a:r>
                      <a:r>
                        <a:rPr lang="en-US" sz="1200" baseline="0" dirty="0" smtClean="0"/>
                        <a:t> Studio</a:t>
                      </a:r>
                      <a:endParaRPr lang="en-US" sz="1200" dirty="0"/>
                    </a:p>
                  </a:txBody>
                  <a:tcPr/>
                </a:tc>
                <a:tc>
                  <a:txBody>
                    <a:bodyPr/>
                    <a:lstStyle/>
                    <a:p>
                      <a:r>
                        <a:rPr lang="en-US" sz="1200" dirty="0" smtClean="0"/>
                        <a:t>Smartphone application building</a:t>
                      </a:r>
                      <a:endParaRPr lang="en-US" sz="1200" dirty="0"/>
                    </a:p>
                  </a:txBody>
                  <a:tcPr/>
                </a:tc>
                <a:tc>
                  <a:txBody>
                    <a:bodyPr/>
                    <a:lstStyle/>
                    <a:p>
                      <a:r>
                        <a:rPr lang="en-US" sz="1200" dirty="0" smtClean="0"/>
                        <a:t>Google</a:t>
                      </a:r>
                      <a:endParaRPr lang="en-US" sz="1200" dirty="0"/>
                    </a:p>
                  </a:txBody>
                  <a:tcPr/>
                </a:tc>
                <a:tc>
                  <a:txBody>
                    <a:bodyPr/>
                    <a:lstStyle/>
                    <a:p>
                      <a:r>
                        <a:rPr lang="en-US" sz="1200" dirty="0" smtClean="0"/>
                        <a:t>Free download</a:t>
                      </a:r>
                      <a:endParaRPr lang="en-US" sz="1200" dirty="0"/>
                    </a:p>
                  </a:txBody>
                  <a:tcPr/>
                </a:tc>
              </a:tr>
              <a:tr h="412074">
                <a:tc>
                  <a:txBody>
                    <a:bodyPr/>
                    <a:lstStyle/>
                    <a:p>
                      <a:r>
                        <a:rPr lang="en-US" sz="1200" dirty="0" smtClean="0"/>
                        <a:t>GIS software for</a:t>
                      </a:r>
                      <a:r>
                        <a:rPr lang="en-US" sz="1200" baseline="0" dirty="0" smtClean="0"/>
                        <a:t> mobile application</a:t>
                      </a:r>
                      <a:endParaRPr lang="en-US" sz="1200" dirty="0"/>
                    </a:p>
                  </a:txBody>
                  <a:tcPr/>
                </a:tc>
                <a:tc>
                  <a:txBody>
                    <a:bodyPr/>
                    <a:lstStyle/>
                    <a:p>
                      <a:r>
                        <a:rPr lang="en-US" sz="1200" dirty="0" smtClean="0"/>
                        <a:t>Data visualization, optimal route, directions, geocoding</a:t>
                      </a:r>
                      <a:endParaRPr lang="en-US" sz="1200" dirty="0"/>
                    </a:p>
                  </a:txBody>
                  <a:tcPr/>
                </a:tc>
                <a:tc>
                  <a:txBody>
                    <a:bodyPr/>
                    <a:lstStyle/>
                    <a:p>
                      <a:r>
                        <a:rPr lang="en-US" sz="1200" dirty="0" smtClean="0"/>
                        <a:t>ArcGIS Android API</a:t>
                      </a:r>
                      <a:endParaRPr lang="en-US" sz="1200" dirty="0"/>
                    </a:p>
                  </a:txBody>
                  <a:tcPr/>
                </a:tc>
                <a:tc>
                  <a:txBody>
                    <a:bodyPr/>
                    <a:lstStyle/>
                    <a:p>
                      <a:r>
                        <a:rPr lang="en-US" sz="1200" dirty="0" smtClean="0"/>
                        <a:t>Developers</a:t>
                      </a:r>
                      <a:r>
                        <a:rPr lang="en-US" sz="1200" baseline="0" dirty="0" smtClean="0"/>
                        <a:t> license</a:t>
                      </a:r>
                      <a:endParaRPr lang="en-US" sz="1200" dirty="0"/>
                    </a:p>
                  </a:txBody>
                  <a:tcPr/>
                </a:tc>
              </a:tr>
              <a:tr h="247245">
                <a:tc>
                  <a:txBody>
                    <a:bodyPr/>
                    <a:lstStyle/>
                    <a:p>
                      <a:r>
                        <a:rPr lang="en-US" sz="1200" dirty="0" smtClean="0"/>
                        <a:t>Smartphone</a:t>
                      </a:r>
                      <a:endParaRPr lang="en-US" sz="1200" dirty="0"/>
                    </a:p>
                  </a:txBody>
                  <a:tcPr/>
                </a:tc>
                <a:tc>
                  <a:txBody>
                    <a:bodyPr/>
                    <a:lstStyle/>
                    <a:p>
                      <a:r>
                        <a:rPr lang="en-US" sz="1200" dirty="0" smtClean="0"/>
                        <a:t>Development platform</a:t>
                      </a:r>
                      <a:r>
                        <a:rPr lang="en-US" sz="1200" baseline="0" dirty="0" smtClean="0"/>
                        <a:t> </a:t>
                      </a:r>
                      <a:endParaRPr lang="en-US" sz="1200" dirty="0"/>
                    </a:p>
                  </a:txBody>
                  <a:tcPr/>
                </a:tc>
                <a:tc>
                  <a:txBody>
                    <a:bodyPr/>
                    <a:lstStyle/>
                    <a:p>
                      <a:r>
                        <a:rPr lang="en-US" sz="1200" dirty="0" smtClean="0"/>
                        <a:t>Samsung, Motorola</a:t>
                      </a:r>
                      <a:endParaRPr lang="en-US" sz="1200" dirty="0"/>
                    </a:p>
                  </a:txBody>
                  <a:tcPr/>
                </a:tc>
                <a:tc>
                  <a:txBody>
                    <a:bodyPr/>
                    <a:lstStyle/>
                    <a:p>
                      <a:r>
                        <a:rPr lang="en-US" sz="1200" dirty="0" smtClean="0"/>
                        <a:t>100</a:t>
                      </a:r>
                      <a:endParaRPr lang="en-US" sz="1200" dirty="0"/>
                    </a:p>
                  </a:txBody>
                  <a:tcPr/>
                </a:tc>
              </a:tr>
              <a:tr h="576904">
                <a:tc>
                  <a:txBody>
                    <a:bodyPr/>
                    <a:lstStyle/>
                    <a:p>
                      <a:r>
                        <a:rPr lang="en-US" sz="1200" dirty="0" smtClean="0"/>
                        <a:t>Database</a:t>
                      </a:r>
                      <a:endParaRPr lang="en-US" sz="1200" dirty="0"/>
                    </a:p>
                  </a:txBody>
                  <a:tcPr/>
                </a:tc>
                <a:tc>
                  <a:txBody>
                    <a:bodyPr/>
                    <a:lstStyle/>
                    <a:p>
                      <a:r>
                        <a:rPr lang="en-US" sz="1200" dirty="0" smtClean="0"/>
                        <a:t>Support</a:t>
                      </a:r>
                      <a:r>
                        <a:rPr lang="en-US" sz="1200" baseline="0" dirty="0" smtClean="0"/>
                        <a:t> for geographic objects for object relational databases</a:t>
                      </a:r>
                      <a:endParaRPr lang="en-US" sz="1200" dirty="0"/>
                    </a:p>
                  </a:txBody>
                  <a:tcPr/>
                </a:tc>
                <a:tc>
                  <a:txBody>
                    <a:bodyPr/>
                    <a:lstStyle/>
                    <a:p>
                      <a:r>
                        <a:rPr lang="en-US" sz="1200" dirty="0" smtClean="0"/>
                        <a:t>PostgreSQL / </a:t>
                      </a:r>
                      <a:r>
                        <a:rPr lang="en-US" sz="1200" dirty="0" err="1" smtClean="0"/>
                        <a:t>PostGIS</a:t>
                      </a:r>
                      <a:endParaRPr lang="en-US" sz="1200" dirty="0"/>
                    </a:p>
                  </a:txBody>
                  <a:tcPr/>
                </a:tc>
                <a:tc>
                  <a:txBody>
                    <a:bodyPr/>
                    <a:lstStyle/>
                    <a:p>
                      <a:r>
                        <a:rPr lang="en-US" sz="1200" dirty="0" smtClean="0"/>
                        <a:t>Open source</a:t>
                      </a:r>
                      <a:endParaRPr lang="en-US" sz="1200" dirty="0"/>
                    </a:p>
                  </a:txBody>
                  <a:tcPr/>
                </a:tc>
              </a:tr>
              <a:tr h="412074">
                <a:tc>
                  <a:txBody>
                    <a:bodyPr/>
                    <a:lstStyle/>
                    <a:p>
                      <a:r>
                        <a:rPr lang="en-US" sz="1200" dirty="0" smtClean="0"/>
                        <a:t>Imagery</a:t>
                      </a:r>
                      <a:endParaRPr lang="en-US" sz="1200" dirty="0"/>
                    </a:p>
                  </a:txBody>
                  <a:tcPr/>
                </a:tc>
                <a:tc>
                  <a:txBody>
                    <a:bodyPr/>
                    <a:lstStyle/>
                    <a:p>
                      <a:r>
                        <a:rPr lang="en-US" sz="1200" dirty="0" smtClean="0"/>
                        <a:t>Service oriented architecture</a:t>
                      </a:r>
                      <a:endParaRPr lang="en-US" sz="1200" dirty="0"/>
                    </a:p>
                  </a:txBody>
                  <a:tcPr/>
                </a:tc>
                <a:tc>
                  <a:txBody>
                    <a:bodyPr/>
                    <a:lstStyle/>
                    <a:p>
                      <a:r>
                        <a:rPr lang="en-US" sz="1200" dirty="0" smtClean="0"/>
                        <a:t>Amazon AWS Free Tier</a:t>
                      </a:r>
                      <a:endParaRPr lang="en-US" sz="1200" dirty="0"/>
                    </a:p>
                  </a:txBody>
                  <a:tcPr/>
                </a:tc>
                <a:tc>
                  <a:txBody>
                    <a:bodyPr/>
                    <a:lstStyle/>
                    <a:p>
                      <a:r>
                        <a:rPr lang="en-US" sz="1200" dirty="0" smtClean="0"/>
                        <a:t>Free (12 months)</a:t>
                      </a:r>
                      <a:endParaRPr lang="en-US" sz="1200" dirty="0"/>
                    </a:p>
                  </a:txBody>
                  <a:tcPr/>
                </a:tc>
              </a:tr>
              <a:tr h="412074">
                <a:tc>
                  <a:txBody>
                    <a:bodyPr/>
                    <a:lstStyle/>
                    <a:p>
                      <a:r>
                        <a:rPr lang="en-US" sz="1200" dirty="0" smtClean="0"/>
                        <a:t>API documentation</a:t>
                      </a:r>
                      <a:endParaRPr lang="en-US" sz="1200" dirty="0"/>
                    </a:p>
                  </a:txBody>
                  <a:tcPr/>
                </a:tc>
                <a:tc>
                  <a:txBody>
                    <a:bodyPr/>
                    <a:lstStyle/>
                    <a:p>
                      <a:r>
                        <a:rPr lang="en-US" sz="1200" dirty="0" smtClean="0"/>
                        <a:t>Develop REST services, using web-based</a:t>
                      </a:r>
                      <a:r>
                        <a:rPr lang="en-US" sz="1200" baseline="0" dirty="0" smtClean="0"/>
                        <a:t> IPC</a:t>
                      </a:r>
                      <a:endParaRPr lang="en-US" sz="1200" dirty="0"/>
                    </a:p>
                  </a:txBody>
                  <a:tcPr/>
                </a:tc>
                <a:tc>
                  <a:txBody>
                    <a:bodyPr/>
                    <a:lstStyle/>
                    <a:p>
                      <a:r>
                        <a:rPr lang="en-US" sz="1200" dirty="0" smtClean="0"/>
                        <a:t>Apiary</a:t>
                      </a:r>
                      <a:endParaRPr lang="en-US" sz="1200" dirty="0"/>
                    </a:p>
                  </a:txBody>
                  <a:tcPr/>
                </a:tc>
                <a:tc>
                  <a:txBody>
                    <a:bodyPr/>
                    <a:lstStyle/>
                    <a:p>
                      <a:r>
                        <a:rPr lang="en-US" sz="1200" dirty="0" smtClean="0"/>
                        <a:t>Free for one (1) user (hacker)</a:t>
                      </a:r>
                      <a:endParaRPr lang="en-US" sz="1200" dirty="0"/>
                    </a:p>
                  </a:txBody>
                  <a:tcPr/>
                </a:tc>
              </a:tr>
              <a:tr h="576904">
                <a:tc>
                  <a:txBody>
                    <a:bodyPr/>
                    <a:lstStyle/>
                    <a:p>
                      <a:r>
                        <a:rPr lang="en-US" sz="1200" dirty="0" smtClean="0"/>
                        <a:t>Tools</a:t>
                      </a:r>
                      <a:endParaRPr lang="en-US" sz="1200" dirty="0"/>
                    </a:p>
                  </a:txBody>
                  <a:tcPr/>
                </a:tc>
                <a:tc>
                  <a:txBody>
                    <a:bodyPr/>
                    <a:lstStyle/>
                    <a:p>
                      <a:r>
                        <a:rPr lang="en-US" sz="1200" dirty="0" smtClean="0"/>
                        <a:t>Expert system</a:t>
                      </a:r>
                      <a:endParaRPr lang="en-US" sz="1200" dirty="0"/>
                    </a:p>
                  </a:txBody>
                  <a:tcPr/>
                </a:tc>
                <a:tc>
                  <a:txBody>
                    <a:bodyPr/>
                    <a:lstStyle/>
                    <a:p>
                      <a:r>
                        <a:rPr lang="en-US" sz="1200" dirty="0" smtClean="0"/>
                        <a:t>C Language Integrated Production System (CLIPS)</a:t>
                      </a:r>
                      <a:endParaRPr lang="en-US" sz="1200" dirty="0"/>
                    </a:p>
                  </a:txBody>
                  <a:tcPr/>
                </a:tc>
                <a:tc>
                  <a:txBody>
                    <a:bodyPr/>
                    <a:lstStyle/>
                    <a:p>
                      <a:r>
                        <a:rPr lang="en-US" sz="1200" dirty="0" smtClean="0"/>
                        <a:t>Public domain</a:t>
                      </a:r>
                      <a:endParaRPr lang="en-US" sz="1200" dirty="0"/>
                    </a:p>
                  </a:txBody>
                  <a:tcPr/>
                </a:tc>
              </a:tr>
              <a:tr h="24724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247245">
                <a:tc>
                  <a:txBody>
                    <a:bodyPr/>
                    <a:lstStyle/>
                    <a:p>
                      <a:r>
                        <a:rPr lang="en-US" sz="1200" b="1" dirty="0" smtClean="0"/>
                        <a:t>Total</a:t>
                      </a:r>
                      <a:endParaRPr lang="en-US" sz="1200" b="1"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$249</a:t>
                      </a:r>
                      <a:endParaRPr lang="en-US" sz="1200" dirty="0"/>
                    </a:p>
                  </a:txBody>
                  <a:tcPr/>
                </a:tc>
              </a:tr>
            </a:tbl>
          </a:graphicData>
        </a:graphic>
      </p:graphicFrame>
      <p:sp>
        <p:nvSpPr>
          <p:cNvPr id="7"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279647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2667001" cy="1884100"/>
          </a:xfrm>
        </p:spPr>
        <p:txBody>
          <a:bodyPr>
            <a:normAutofit/>
          </a:bodyPr>
          <a:lstStyle/>
          <a:p>
            <a:r>
              <a:rPr lang="en-US" sz="2400" b="1" dirty="0" smtClean="0"/>
              <a:t>HOME Shelter</a:t>
            </a:r>
            <a:endParaRPr lang="en-US" sz="2400" b="1" dirty="0"/>
          </a:p>
        </p:txBody>
      </p:sp>
      <p:sp>
        <p:nvSpPr>
          <p:cNvPr id="5" name="Slide Number Placeholder 4"/>
          <p:cNvSpPr>
            <a:spLocks noGrp="1"/>
          </p:cNvSpPr>
          <p:nvPr>
            <p:ph type="sldNum" sz="quarter" idx="12"/>
          </p:nvPr>
        </p:nvSpPr>
        <p:spPr/>
        <p:txBody>
          <a:bodyPr/>
          <a:lstStyle/>
          <a:p>
            <a:fld id="{A930D5BA-FD98-4D6C-BCF4-386EE2264BBD}" type="slidenum">
              <a:rPr lang="en-US" smtClean="0"/>
              <a:t>18</a:t>
            </a:fld>
            <a:endParaRPr lang="en-US"/>
          </a:p>
        </p:txBody>
      </p:sp>
      <p:sp>
        <p:nvSpPr>
          <p:cNvPr id="6" name="Title 5"/>
          <p:cNvSpPr>
            <a:spLocks noGrp="1"/>
          </p:cNvSpPr>
          <p:nvPr>
            <p:ph type="title"/>
          </p:nvPr>
        </p:nvSpPr>
        <p:spPr/>
        <p:txBody>
          <a:bodyPr/>
          <a:lstStyle/>
          <a:p>
            <a:r>
              <a:rPr lang="en-US" dirty="0" smtClean="0"/>
              <a:t>Capstone projects I’ve sponsored</a:t>
            </a:r>
            <a:endParaRPr lang="en-US" dirty="0"/>
          </a:p>
        </p:txBody>
      </p:sp>
      <p:sp>
        <p:nvSpPr>
          <p:cNvPr id="7" name="Content Placeholder 1"/>
          <p:cNvSpPr txBox="1">
            <a:spLocks/>
          </p:cNvSpPr>
          <p:nvPr/>
        </p:nvSpPr>
        <p:spPr>
          <a:xfrm>
            <a:off x="4833256" y="2219827"/>
            <a:ext cx="2667001" cy="18841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400" b="1" dirty="0" smtClean="0"/>
              <a:t>CircuiTree</a:t>
            </a:r>
            <a:endParaRPr lang="en-US" sz="2400" b="1" dirty="0"/>
          </a:p>
        </p:txBody>
      </p:sp>
      <p:sp>
        <p:nvSpPr>
          <p:cNvPr id="8" name="Content Placeholder 1"/>
          <p:cNvSpPr txBox="1">
            <a:spLocks/>
          </p:cNvSpPr>
          <p:nvPr/>
        </p:nvSpPr>
        <p:spPr>
          <a:xfrm>
            <a:off x="4887685" y="4386072"/>
            <a:ext cx="2667001" cy="18841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400" b="1" dirty="0" smtClean="0"/>
              <a:t>InstaPlow</a:t>
            </a:r>
            <a:endParaRPr lang="en-US" sz="24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771" y="3559628"/>
            <a:ext cx="1908628" cy="143147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412" y="1948543"/>
            <a:ext cx="1930760" cy="130439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40" y="4495800"/>
            <a:ext cx="2618015" cy="147308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385" y="2198913"/>
            <a:ext cx="2257928" cy="167503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1327" y="2645230"/>
            <a:ext cx="2681330" cy="1682746"/>
          </a:xfrm>
          <a:prstGeom prst="rect">
            <a:avLst/>
          </a:prstGeom>
        </p:spPr>
      </p:pic>
      <p:pic>
        <p:nvPicPr>
          <p:cNvPr id="16" name="Picture 15" descr="Screen Shot 2014-03-30 at 9.14.18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1800" y="1710945"/>
            <a:ext cx="2127410" cy="1277892"/>
          </a:xfrm>
          <a:prstGeom prst="rect">
            <a:avLst/>
          </a:prstGeom>
        </p:spPr>
      </p:pic>
      <p:sp>
        <p:nvSpPr>
          <p:cNvPr id="17" name="TextBox 16"/>
          <p:cNvSpPr txBox="1"/>
          <p:nvPr/>
        </p:nvSpPr>
        <p:spPr>
          <a:xfrm>
            <a:off x="2830286" y="1719939"/>
            <a:ext cx="570990" cy="400110"/>
          </a:xfrm>
          <a:prstGeom prst="rect">
            <a:avLst/>
          </a:prstGeom>
          <a:solidFill>
            <a:schemeClr val="bg2">
              <a:lumMod val="60000"/>
              <a:lumOff val="40000"/>
            </a:schemeClr>
          </a:solidFill>
        </p:spPr>
        <p:txBody>
          <a:bodyPr wrap="none" rtlCol="0">
            <a:spAutoFit/>
          </a:bodyPr>
          <a:lstStyle/>
          <a:p>
            <a:r>
              <a:rPr lang="en-US" sz="2000" dirty="0" smtClean="0">
                <a:solidFill>
                  <a:srgbClr val="0070C0"/>
                </a:solidFill>
              </a:rPr>
              <a:t>URI</a:t>
            </a:r>
            <a:endParaRPr lang="en-US" sz="2000" dirty="0">
              <a:solidFill>
                <a:srgbClr val="0070C0"/>
              </a:solidFill>
            </a:endParaRPr>
          </a:p>
        </p:txBody>
      </p:sp>
      <p:sp>
        <p:nvSpPr>
          <p:cNvPr id="18" name="TextBox 17"/>
          <p:cNvSpPr txBox="1"/>
          <p:nvPr/>
        </p:nvSpPr>
        <p:spPr>
          <a:xfrm>
            <a:off x="544282" y="4180110"/>
            <a:ext cx="570990" cy="400110"/>
          </a:xfrm>
          <a:prstGeom prst="rect">
            <a:avLst/>
          </a:prstGeom>
          <a:solidFill>
            <a:schemeClr val="bg2">
              <a:lumMod val="60000"/>
              <a:lumOff val="40000"/>
            </a:schemeClr>
          </a:solidFill>
        </p:spPr>
        <p:txBody>
          <a:bodyPr wrap="none" rtlCol="0">
            <a:spAutoFit/>
          </a:bodyPr>
          <a:lstStyle/>
          <a:p>
            <a:r>
              <a:rPr lang="en-US" sz="2000" dirty="0" smtClean="0">
                <a:solidFill>
                  <a:srgbClr val="0070C0"/>
                </a:solidFill>
              </a:rPr>
              <a:t>URI</a:t>
            </a:r>
            <a:endParaRPr lang="en-US" sz="2000" dirty="0">
              <a:solidFill>
                <a:srgbClr val="0070C0"/>
              </a:solidFill>
            </a:endParaRPr>
          </a:p>
        </p:txBody>
      </p:sp>
      <p:sp>
        <p:nvSpPr>
          <p:cNvPr id="19" name="TextBox 18"/>
          <p:cNvSpPr txBox="1"/>
          <p:nvPr/>
        </p:nvSpPr>
        <p:spPr>
          <a:xfrm>
            <a:off x="2819390" y="3189511"/>
            <a:ext cx="724942" cy="400110"/>
          </a:xfrm>
          <a:prstGeom prst="rect">
            <a:avLst/>
          </a:prstGeom>
          <a:solidFill>
            <a:schemeClr val="bg2">
              <a:lumMod val="60000"/>
              <a:lumOff val="40000"/>
            </a:schemeClr>
          </a:solidFill>
        </p:spPr>
        <p:txBody>
          <a:bodyPr wrap="none" rtlCol="0">
            <a:spAutoFit/>
          </a:bodyPr>
          <a:lstStyle/>
          <a:p>
            <a:r>
              <a:rPr lang="en-US" sz="2000" dirty="0" smtClean="0">
                <a:solidFill>
                  <a:srgbClr val="0070C0"/>
                </a:solidFill>
              </a:rPr>
              <a:t>RWU</a:t>
            </a:r>
            <a:endParaRPr lang="en-US" sz="2000" dirty="0">
              <a:solidFill>
                <a:srgbClr val="0070C0"/>
              </a:solidFill>
            </a:endParaRPr>
          </a:p>
        </p:txBody>
      </p:sp>
      <p:sp>
        <p:nvSpPr>
          <p:cNvPr id="20" name="TextBox 19"/>
          <p:cNvSpPr txBox="1"/>
          <p:nvPr/>
        </p:nvSpPr>
        <p:spPr>
          <a:xfrm>
            <a:off x="4974755" y="2623454"/>
            <a:ext cx="724942" cy="400110"/>
          </a:xfrm>
          <a:prstGeom prst="rect">
            <a:avLst/>
          </a:prstGeom>
          <a:solidFill>
            <a:schemeClr val="bg2">
              <a:lumMod val="60000"/>
              <a:lumOff val="40000"/>
            </a:schemeClr>
          </a:solidFill>
        </p:spPr>
        <p:txBody>
          <a:bodyPr wrap="none" rtlCol="0">
            <a:spAutoFit/>
          </a:bodyPr>
          <a:lstStyle/>
          <a:p>
            <a:r>
              <a:rPr lang="en-US" sz="2000" dirty="0" smtClean="0">
                <a:solidFill>
                  <a:srgbClr val="0070C0"/>
                </a:solidFill>
              </a:rPr>
              <a:t>RWU</a:t>
            </a:r>
            <a:endParaRPr lang="en-US" sz="2000" dirty="0">
              <a:solidFill>
                <a:srgbClr val="0070C0"/>
              </a:solidFill>
            </a:endParaRPr>
          </a:p>
        </p:txBody>
      </p:sp>
      <p:pic>
        <p:nvPicPr>
          <p:cNvPr id="21" name="Shape 103"/>
          <p:cNvPicPr preferRelativeResize="0"/>
          <p:nvPr/>
        </p:nvPicPr>
        <p:blipFill rotWithShape="1">
          <a:blip r:embed="rId9">
            <a:alphaModFix/>
          </a:blip>
          <a:srcRect r="13139"/>
          <a:stretch/>
        </p:blipFill>
        <p:spPr>
          <a:xfrm rot="10800000">
            <a:off x="6868884" y="4746171"/>
            <a:ext cx="1956231" cy="1556963"/>
          </a:xfrm>
          <a:prstGeom prst="rect">
            <a:avLst/>
          </a:prstGeom>
          <a:noFill/>
          <a:ln w="9525" cap="flat">
            <a:solidFill>
              <a:schemeClr val="dk1"/>
            </a:solidFill>
            <a:prstDash val="solid"/>
            <a:round/>
            <a:headEnd type="none" w="med" len="med"/>
            <a:tailEnd type="none" w="med" len="med"/>
          </a:ln>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8826" y="4760402"/>
            <a:ext cx="2041424" cy="1531541"/>
          </a:xfrm>
          <a:prstGeom prst="rect">
            <a:avLst/>
          </a:prstGeom>
        </p:spPr>
      </p:pic>
      <p:sp>
        <p:nvSpPr>
          <p:cNvPr id="23" name="TextBox 22"/>
          <p:cNvSpPr txBox="1"/>
          <p:nvPr/>
        </p:nvSpPr>
        <p:spPr>
          <a:xfrm>
            <a:off x="4800581" y="4735282"/>
            <a:ext cx="724942" cy="400110"/>
          </a:xfrm>
          <a:prstGeom prst="rect">
            <a:avLst/>
          </a:prstGeom>
          <a:solidFill>
            <a:schemeClr val="bg2">
              <a:lumMod val="60000"/>
              <a:lumOff val="40000"/>
            </a:schemeClr>
          </a:solidFill>
        </p:spPr>
        <p:txBody>
          <a:bodyPr wrap="none" rtlCol="0">
            <a:spAutoFit/>
          </a:bodyPr>
          <a:lstStyle/>
          <a:p>
            <a:r>
              <a:rPr lang="en-US" sz="2000" dirty="0" smtClean="0">
                <a:solidFill>
                  <a:srgbClr val="0070C0"/>
                </a:solidFill>
              </a:rPr>
              <a:t>RWU</a:t>
            </a:r>
            <a:endParaRPr lang="en-US" sz="2000" dirty="0">
              <a:solidFill>
                <a:srgbClr val="0070C0"/>
              </a:solidFill>
            </a:endParaRPr>
          </a:p>
        </p:txBody>
      </p:sp>
      <p:sp>
        <p:nvSpPr>
          <p:cNvPr id="25"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161781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 do as a Sponsor</a:t>
            </a:r>
            <a:endParaRPr lang="en-US" dirty="0"/>
          </a:p>
        </p:txBody>
      </p:sp>
      <p:sp>
        <p:nvSpPr>
          <p:cNvPr id="5" name="Slide Number Placeholder 4"/>
          <p:cNvSpPr>
            <a:spLocks noGrp="1"/>
          </p:cNvSpPr>
          <p:nvPr>
            <p:ph type="sldNum" sz="quarter" idx="12"/>
          </p:nvPr>
        </p:nvSpPr>
        <p:spPr/>
        <p:txBody>
          <a:bodyPr/>
          <a:lstStyle/>
          <a:p>
            <a:fld id="{1B86A94D-0C21-4D8E-9449-4440A7BE9799}" type="slidenum">
              <a:rPr lang="en-US" smtClean="0"/>
              <a:t>19</a:t>
            </a:fld>
            <a:endParaRPr lang="en-US"/>
          </a:p>
        </p:txBody>
      </p:sp>
      <p:sp>
        <p:nvSpPr>
          <p:cNvPr id="7" name="Footer Placeholder 4"/>
          <p:cNvSpPr>
            <a:spLocks noGrp="1"/>
          </p:cNvSpPr>
          <p:nvPr>
            <p:ph type="ftr" sz="quarter" idx="11"/>
          </p:nvPr>
        </p:nvSpPr>
        <p:spPr>
          <a:xfrm>
            <a:off x="2821395" y="6312408"/>
            <a:ext cx="3481754" cy="365125"/>
          </a:xfrm>
        </p:spPr>
        <p:txBody>
          <a:bodyPr/>
          <a:lstStyle/>
          <a:p>
            <a:r>
              <a:rPr lang="en-US" dirty="0" smtClean="0"/>
              <a:t>Hack The Flood - Sponsor-Rick Davids, rcdavids1@verizon.net</a:t>
            </a:r>
            <a:endParaRPr lang="en-US" dirty="0"/>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dirty="0" smtClean="0"/>
              <a:t>Assist developing system and detail requirements.</a:t>
            </a:r>
          </a:p>
          <a:p>
            <a:r>
              <a:rPr lang="en-US" dirty="0" smtClean="0"/>
              <a:t>Assist writing a System Specification, if required.</a:t>
            </a:r>
          </a:p>
          <a:p>
            <a:r>
              <a:rPr lang="en-US" dirty="0" smtClean="0"/>
              <a:t>Attend any team meetings.</a:t>
            </a:r>
          </a:p>
          <a:p>
            <a:r>
              <a:rPr lang="en-US" dirty="0" smtClean="0"/>
              <a:t>Offer advice on systems engineering, analytic tools, methods, metrics, progress, etc.</a:t>
            </a:r>
          </a:p>
          <a:p>
            <a:r>
              <a:rPr lang="en-US" dirty="0" smtClean="0"/>
              <a:t>Review any reports.</a:t>
            </a:r>
          </a:p>
          <a:p>
            <a:r>
              <a:rPr lang="en-US" dirty="0" smtClean="0"/>
              <a:t>Conduct reviews</a:t>
            </a:r>
          </a:p>
          <a:p>
            <a:pPr lvl="1"/>
            <a:r>
              <a:rPr lang="en-US" dirty="0" smtClean="0"/>
              <a:t>Requirements, concept and design</a:t>
            </a:r>
          </a:p>
        </p:txBody>
      </p:sp>
    </p:spTree>
    <p:extLst>
      <p:ext uri="{BB962C8B-B14F-4D97-AF65-F5344CB8AC3E}">
        <p14:creationId xmlns:p14="http://schemas.microsoft.com/office/powerpoint/2010/main" val="3820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Providence Journal Editorial</a:t>
            </a:r>
            <a:br>
              <a:rPr lang="en-US" dirty="0" smtClean="0"/>
            </a:br>
            <a:r>
              <a:rPr lang="en-US" dirty="0" smtClean="0"/>
              <a:t>25 August 2014</a:t>
            </a: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By Patricia Jedele, VP Conservation </a:t>
            </a:r>
            <a:r>
              <a:rPr lang="en-US" smtClean="0"/>
              <a:t>Law Foundation.  </a:t>
            </a:r>
            <a:r>
              <a:rPr lang="en-US" dirty="0" smtClean="0"/>
              <a:t>CLF is an advocate for clean water, oceans, energy and communities.</a:t>
            </a:r>
            <a:endParaRPr lang="en-US" dirty="0"/>
          </a:p>
        </p:txBody>
      </p:sp>
      <p:pic>
        <p:nvPicPr>
          <p:cNvPr id="1026" name="Picture 2" descr="C:\Users\Richard\Desktop\RISWP Project\img612.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046" r="2046"/>
          <a:stretch>
            <a:fillRect/>
          </a:stretch>
        </p:blipFill>
        <p:spPr bwMode="auto">
          <a:xfrm rot="16200000">
            <a:off x="3200400" y="381000"/>
            <a:ext cx="5562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26F2E35-7F90-4BF2-97F9-3FE229CB71B7}" type="slidenum">
              <a:rPr lang="en-US" smtClean="0"/>
              <a:t>2</a:t>
            </a:fld>
            <a:endParaRPr lang="en-US"/>
          </a:p>
        </p:txBody>
      </p:sp>
      <p:sp>
        <p:nvSpPr>
          <p:cNvPr id="9"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269096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sz="quarter" idx="1"/>
          </p:nvPr>
        </p:nvSpPr>
        <p:spPr>
          <a:xfrm>
            <a:off x="301752" y="1527048"/>
            <a:ext cx="8503920" cy="4645152"/>
          </a:xfrm>
        </p:spPr>
        <p:txBody>
          <a:bodyPr>
            <a:noAutofit/>
          </a:bodyPr>
          <a:lstStyle/>
          <a:p>
            <a:r>
              <a:rPr lang="en-US" sz="1800" dirty="0" smtClean="0"/>
              <a:t>BA (Psychology, Biology), URI, 1971.</a:t>
            </a:r>
          </a:p>
          <a:p>
            <a:r>
              <a:rPr lang="en-US" sz="1800" dirty="0" smtClean="0"/>
              <a:t>MA (Engineering Psychology), NMSU, 1974.</a:t>
            </a:r>
          </a:p>
          <a:p>
            <a:r>
              <a:rPr lang="en-US" sz="1800" dirty="0" smtClean="0"/>
              <a:t>Senior Staff Human Factors and Systems Engineer, Lockheed Martin, Sunnyvale, CA, 1974-2007.</a:t>
            </a:r>
          </a:p>
          <a:p>
            <a:r>
              <a:rPr lang="en-US" sz="1800" dirty="0" smtClean="0"/>
              <a:t>Applied human factors engineering principles and design standards to mobile shelters, large facilities, missiles, ships, planes, spacecraft, command centers, equipment racks and consoles, transportation systems, handling fixtures, railcars, support equipment, and computer human interfaces.</a:t>
            </a:r>
          </a:p>
          <a:p>
            <a:r>
              <a:rPr lang="en-US" sz="1800" dirty="0" smtClean="0"/>
              <a:t>Worked with mechanical and electrical engineering, systems engineering, manufacturing, training, logistics, parts, materials and processes, facility and field engineering and DOD customers and suppliers.  </a:t>
            </a:r>
          </a:p>
          <a:p>
            <a:r>
              <a:rPr lang="en-US" sz="1800" dirty="0" smtClean="0"/>
              <a:t>Taught Specialty Engineering, CONOPS, HFE classes.</a:t>
            </a:r>
          </a:p>
          <a:p>
            <a:r>
              <a:rPr lang="en-US" sz="1800" dirty="0" smtClean="0"/>
              <a:t>Certified Human Factors Engineer #529.</a:t>
            </a:r>
          </a:p>
          <a:p>
            <a:r>
              <a:rPr lang="en-US" sz="1800" dirty="0" smtClean="0"/>
              <a:t>Retired 2007 after 33 years in aerospace industry.</a:t>
            </a:r>
          </a:p>
          <a:p>
            <a:r>
              <a:rPr lang="en-US" sz="1800" dirty="0" smtClean="0"/>
              <a:t>Married Julie Yingling (URI 1970) September 2008.</a:t>
            </a:r>
          </a:p>
          <a:p>
            <a:r>
              <a:rPr lang="en-US" sz="1800" dirty="0" smtClean="0"/>
              <a:t>Moved to West Kingston, November 2008.</a:t>
            </a:r>
            <a:endParaRPr lang="en-US" sz="1800" dirty="0"/>
          </a:p>
        </p:txBody>
      </p:sp>
      <p:pic>
        <p:nvPicPr>
          <p:cNvPr id="10" name="Picture 9" descr="Rick and Julie at Turtle Soap Narragansett.jpg"/>
          <p:cNvPicPr>
            <a:picLocks noChangeAspect="1"/>
          </p:cNvPicPr>
          <p:nvPr/>
        </p:nvPicPr>
        <p:blipFill>
          <a:blip r:embed="rId3" cstate="print"/>
          <a:stretch>
            <a:fillRect/>
          </a:stretch>
        </p:blipFill>
        <p:spPr>
          <a:xfrm>
            <a:off x="6269736" y="4559808"/>
            <a:ext cx="2186159" cy="1696720"/>
          </a:xfrm>
          <a:prstGeom prst="rect">
            <a:avLst/>
          </a:prstGeom>
        </p:spPr>
      </p:pic>
      <p:sp>
        <p:nvSpPr>
          <p:cNvPr id="11" name="TextBox 10"/>
          <p:cNvSpPr txBox="1"/>
          <p:nvPr/>
        </p:nvSpPr>
        <p:spPr>
          <a:xfrm>
            <a:off x="6208776" y="6242304"/>
            <a:ext cx="2299027" cy="276999"/>
          </a:xfrm>
          <a:prstGeom prst="rect">
            <a:avLst/>
          </a:prstGeom>
          <a:noFill/>
        </p:spPr>
        <p:txBody>
          <a:bodyPr wrap="none" rtlCol="0">
            <a:spAutoFit/>
          </a:bodyPr>
          <a:lstStyle/>
          <a:p>
            <a:r>
              <a:rPr lang="en-US" sz="1200" dirty="0" smtClean="0">
                <a:solidFill>
                  <a:schemeClr val="bg2"/>
                </a:solidFill>
              </a:rPr>
              <a:t>Rick and Julie at Turtle Soup.</a:t>
            </a:r>
            <a:endParaRPr lang="en-US" sz="1200" dirty="0">
              <a:solidFill>
                <a:schemeClr val="bg2"/>
              </a:solidFill>
            </a:endParaRPr>
          </a:p>
        </p:txBody>
      </p:sp>
      <p:sp>
        <p:nvSpPr>
          <p:cNvPr id="4" name="Footer Placeholder 3"/>
          <p:cNvSpPr>
            <a:spLocks noGrp="1"/>
          </p:cNvSpPr>
          <p:nvPr>
            <p:ph type="ftr" sz="quarter" idx="11"/>
          </p:nvPr>
        </p:nvSpPr>
        <p:spPr/>
        <p:txBody>
          <a:bodyPr/>
          <a:lstStyle/>
          <a:p>
            <a:r>
              <a:rPr lang="en-US" smtClean="0"/>
              <a:t>Hack The Flood - Sponsor-Rick Davids, rcdavids1@verizon.net</a:t>
            </a:r>
            <a:endParaRPr lang="en-US" dirty="0"/>
          </a:p>
        </p:txBody>
      </p:sp>
      <p:sp>
        <p:nvSpPr>
          <p:cNvPr id="5" name="Slide Number Placeholder 4"/>
          <p:cNvSpPr>
            <a:spLocks noGrp="1"/>
          </p:cNvSpPr>
          <p:nvPr>
            <p:ph type="sldNum" sz="quarter" idx="12"/>
          </p:nvPr>
        </p:nvSpPr>
        <p:spPr/>
        <p:txBody>
          <a:bodyPr/>
          <a:lstStyle/>
          <a:p>
            <a:fld id="{226F2E35-7F90-4BF2-97F9-3FE229CB71B7}" type="slidenum">
              <a:rPr lang="en-US" smtClean="0"/>
              <a:t>20</a:t>
            </a:fld>
            <a:endParaRPr lang="en-US"/>
          </a:p>
        </p:txBody>
      </p:sp>
    </p:spTree>
    <p:extLst>
      <p:ext uri="{BB962C8B-B14F-4D97-AF65-F5344CB8AC3E}">
        <p14:creationId xmlns:p14="http://schemas.microsoft.com/office/powerpoint/2010/main" val="3234817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Problems and Challenges</a:t>
            </a:r>
            <a:endParaRPr lang="en-US" dirty="0"/>
          </a:p>
        </p:txBody>
      </p:sp>
      <p:sp>
        <p:nvSpPr>
          <p:cNvPr id="3" name="Content Placeholder 2"/>
          <p:cNvSpPr>
            <a:spLocks noGrp="1"/>
          </p:cNvSpPr>
          <p:nvPr>
            <p:ph idx="1"/>
          </p:nvPr>
        </p:nvSpPr>
        <p:spPr>
          <a:xfrm>
            <a:off x="457200" y="1308360"/>
            <a:ext cx="8521430" cy="4525963"/>
          </a:xfrm>
        </p:spPr>
        <p:txBody>
          <a:bodyPr>
            <a:normAutofit fontScale="92500" lnSpcReduction="10000"/>
          </a:bodyPr>
          <a:lstStyle/>
          <a:p>
            <a:r>
              <a:rPr lang="en-US" dirty="0"/>
              <a:t>F</a:t>
            </a:r>
            <a:r>
              <a:rPr lang="en-US" dirty="0" smtClean="0"/>
              <a:t>rom a </a:t>
            </a:r>
            <a:r>
              <a:rPr lang="en-US" dirty="0"/>
              <a:t>s</a:t>
            </a:r>
            <a:r>
              <a:rPr lang="en-US" dirty="0" smtClean="0"/>
              <a:t>torm water management perspective:</a:t>
            </a:r>
          </a:p>
          <a:p>
            <a:pPr lvl="1"/>
            <a:r>
              <a:rPr lang="en-US" dirty="0" smtClean="0"/>
              <a:t>More paved-over areas (parking lots, streets, sidewalks) channel water faster.</a:t>
            </a:r>
          </a:p>
          <a:p>
            <a:pPr lvl="1"/>
            <a:r>
              <a:rPr lang="en-US" dirty="0" smtClean="0"/>
              <a:t>More garbage, gasoline, oil, salt and fecal matter channeled to ponds, streams, rivers and ocean.</a:t>
            </a:r>
          </a:p>
          <a:p>
            <a:pPr lvl="1"/>
            <a:r>
              <a:rPr lang="en-US" dirty="0" smtClean="0"/>
              <a:t>More debris blocks storm drains increasing channel flow to alternate routes.</a:t>
            </a:r>
          </a:p>
          <a:p>
            <a:pPr lvl="1"/>
            <a:r>
              <a:rPr lang="en-US" dirty="0"/>
              <a:t>No small, inexpensive, multi-sensor floating platform to record marine conditions.</a:t>
            </a:r>
          </a:p>
          <a:p>
            <a:pPr lvl="1"/>
            <a:r>
              <a:rPr lang="en-US" b="1" dirty="0" smtClean="0"/>
              <a:t>Result: contaminated flash, river, and coastal flooding</a:t>
            </a:r>
          </a:p>
          <a:p>
            <a:pPr lvl="2"/>
            <a:r>
              <a:rPr lang="en-US" dirty="0" smtClean="0"/>
              <a:t>Read ProJo article: 10 September 2015</a:t>
            </a:r>
          </a:p>
          <a:p>
            <a:r>
              <a:rPr lang="en-US" dirty="0"/>
              <a:t>F</a:t>
            </a:r>
            <a:r>
              <a:rPr lang="en-US" dirty="0" smtClean="0"/>
              <a:t>rom a user perspective:</a:t>
            </a:r>
          </a:p>
          <a:p>
            <a:pPr lvl="1"/>
            <a:r>
              <a:rPr lang="en-US" dirty="0" smtClean="0"/>
              <a:t>No mobile, easy-to-use, inexpensive, real-time </a:t>
            </a:r>
            <a:r>
              <a:rPr lang="en-US" dirty="0"/>
              <a:t>prediction </a:t>
            </a:r>
            <a:r>
              <a:rPr lang="en-US" dirty="0" smtClean="0"/>
              <a:t>smartphone app for flood conditions, ‘first flush’ areas, etc., in Rhode Island</a:t>
            </a:r>
            <a:r>
              <a:rPr lang="en-US" dirty="0"/>
              <a:t>. </a:t>
            </a:r>
            <a:endParaRPr lang="en-US" dirty="0" smtClean="0"/>
          </a:p>
          <a:p>
            <a:pPr lvl="2"/>
            <a:r>
              <a:rPr lang="en-US" dirty="0" smtClean="0"/>
              <a:t>Innovyze </a:t>
            </a:r>
            <a:r>
              <a:rPr lang="en-US" dirty="0"/>
              <a:t>does provide InfoWorks - very complicated, very expensive workstation models for utility company command and control rooms. </a:t>
            </a:r>
            <a:r>
              <a:rPr lang="en-US" dirty="0">
                <a:hlinkClick r:id="rId3"/>
              </a:rPr>
              <a:t>http://</a:t>
            </a:r>
            <a:r>
              <a:rPr lang="en-US" dirty="0" smtClean="0">
                <a:hlinkClick r:id="rId3"/>
              </a:rPr>
              <a:t>www.innovyze.com</a:t>
            </a:r>
            <a:endParaRPr lang="en-US" dirty="0" smtClean="0"/>
          </a:p>
          <a:p>
            <a:pPr lvl="2"/>
            <a:endParaRPr lang="en-US" dirty="0" smtClean="0"/>
          </a:p>
          <a:p>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3</a:t>
            </a:fld>
            <a:endParaRPr lang="en-US"/>
          </a:p>
        </p:txBody>
      </p:sp>
      <p:sp>
        <p:nvSpPr>
          <p:cNvPr id="8"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
        <p:nvSpPr>
          <p:cNvPr id="7" name="AutoShape 9"/>
          <p:cNvSpPr>
            <a:spLocks noChangeArrowheads="1"/>
          </p:cNvSpPr>
          <p:nvPr/>
        </p:nvSpPr>
        <p:spPr bwMode="gray">
          <a:xfrm>
            <a:off x="637161" y="5813917"/>
            <a:ext cx="7772400" cy="502557"/>
          </a:xfrm>
          <a:prstGeom prst="bevel">
            <a:avLst>
              <a:gd name="adj" fmla="val 8000"/>
            </a:avLst>
          </a:prstGeom>
          <a:solidFill>
            <a:schemeClr val="accent1">
              <a:lumMod val="60000"/>
              <a:lumOff val="40000"/>
            </a:schemeClr>
          </a:solidFill>
          <a:ln w="12700">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smtClean="0"/>
              <a:t>Your solution will identify flooded streets and contaminated storm water runoff! </a:t>
            </a:r>
            <a:endParaRPr lang="en-US" b="1" i="1" dirty="0"/>
          </a:p>
        </p:txBody>
      </p:sp>
    </p:spTree>
    <p:extLst>
      <p:ext uri="{BB962C8B-B14F-4D97-AF65-F5344CB8AC3E}">
        <p14:creationId xmlns:p14="http://schemas.microsoft.com/office/powerpoint/2010/main" val="152369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a:t>
            </a:r>
            <a:endParaRPr lang="en-US" dirty="0"/>
          </a:p>
        </p:txBody>
      </p:sp>
      <p:sp>
        <p:nvSpPr>
          <p:cNvPr id="3" name="Content Placeholder 2"/>
          <p:cNvSpPr>
            <a:spLocks noGrp="1"/>
          </p:cNvSpPr>
          <p:nvPr>
            <p:ph idx="1"/>
          </p:nvPr>
        </p:nvSpPr>
        <p:spPr/>
        <p:txBody>
          <a:bodyPr>
            <a:normAutofit/>
          </a:bodyPr>
          <a:lstStyle/>
          <a:p>
            <a:r>
              <a:rPr lang="en-US" dirty="0" smtClean="0"/>
              <a:t>Develop a smartphone application…</a:t>
            </a:r>
          </a:p>
          <a:p>
            <a:r>
              <a:rPr lang="en-US" dirty="0" smtClean="0"/>
              <a:t>And a remote, solar powered, integrated floating sensor platform…</a:t>
            </a:r>
          </a:p>
          <a:p>
            <a:r>
              <a:rPr lang="en-US" dirty="0" smtClean="0"/>
              <a:t>That integrates GIS and real time National Weather Service RSS feeds…</a:t>
            </a:r>
          </a:p>
          <a:p>
            <a:r>
              <a:rPr lang="en-US" dirty="0" smtClean="0"/>
              <a:t>With data about historic known flood areas…</a:t>
            </a:r>
          </a:p>
          <a:p>
            <a:r>
              <a:rPr lang="en-US" dirty="0" smtClean="0"/>
              <a:t>Using COTS software and data (open source SW)…</a:t>
            </a:r>
          </a:p>
          <a:p>
            <a:r>
              <a:rPr lang="en-US" dirty="0" smtClean="0"/>
              <a:t>To calculate a probability of flooding and water conditions…</a:t>
            </a:r>
          </a:p>
          <a:p>
            <a:r>
              <a:rPr lang="en-US" dirty="0" smtClean="0"/>
              <a:t>Along a user selected street track.</a:t>
            </a:r>
          </a:p>
        </p:txBody>
      </p:sp>
      <p:sp>
        <p:nvSpPr>
          <p:cNvPr id="6" name="Slide Number Placeholder 5"/>
          <p:cNvSpPr>
            <a:spLocks noGrp="1"/>
          </p:cNvSpPr>
          <p:nvPr>
            <p:ph type="sldNum" sz="quarter" idx="12"/>
          </p:nvPr>
        </p:nvSpPr>
        <p:spPr/>
        <p:txBody>
          <a:bodyPr/>
          <a:lstStyle/>
          <a:p>
            <a:fld id="{226F2E35-7F90-4BF2-97F9-3FE229CB71B7}" type="slidenum">
              <a:rPr lang="en-US" smtClean="0"/>
              <a:t>4</a:t>
            </a:fld>
            <a:endParaRPr lang="en-US"/>
          </a:p>
        </p:txBody>
      </p:sp>
      <p:sp>
        <p:nvSpPr>
          <p:cNvPr id="8"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
        <p:nvSpPr>
          <p:cNvPr id="9" name="AutoShape 9"/>
          <p:cNvSpPr>
            <a:spLocks noChangeArrowheads="1"/>
          </p:cNvSpPr>
          <p:nvPr/>
        </p:nvSpPr>
        <p:spPr bwMode="gray">
          <a:xfrm>
            <a:off x="637161" y="5813917"/>
            <a:ext cx="7772400" cy="502557"/>
          </a:xfrm>
          <a:prstGeom prst="bevel">
            <a:avLst>
              <a:gd name="adj" fmla="val 8000"/>
            </a:avLst>
          </a:prstGeom>
          <a:solidFill>
            <a:schemeClr val="accent1">
              <a:lumMod val="60000"/>
              <a:lumOff val="40000"/>
            </a:schemeClr>
          </a:solidFill>
          <a:ln w="12700">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smtClean="0"/>
              <a:t>The key is to focus on a well-defined small set of parameters!</a:t>
            </a:r>
            <a:endParaRPr lang="en-US" b="1" i="1" dirty="0"/>
          </a:p>
        </p:txBody>
      </p:sp>
    </p:spTree>
    <p:extLst>
      <p:ext uri="{BB962C8B-B14F-4D97-AF65-F5344CB8AC3E}">
        <p14:creationId xmlns:p14="http://schemas.microsoft.com/office/powerpoint/2010/main" val="10862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42432" y="1566153"/>
            <a:ext cx="2013626" cy="4319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Notional Software Architecture</a:t>
            </a:r>
            <a:endParaRPr lang="en-US" dirty="0"/>
          </a:p>
        </p:txBody>
      </p:sp>
      <p:sp>
        <p:nvSpPr>
          <p:cNvPr id="3" name="Content Placeholder 2"/>
          <p:cNvSpPr>
            <a:spLocks noGrp="1"/>
          </p:cNvSpPr>
          <p:nvPr>
            <p:ph idx="1"/>
          </p:nvPr>
        </p:nvSpPr>
        <p:spPr>
          <a:xfrm>
            <a:off x="428016" y="1580745"/>
            <a:ext cx="3521414" cy="4525963"/>
          </a:xfrm>
        </p:spPr>
        <p:txBody>
          <a:bodyPr>
            <a:normAutofit fontScale="92500" lnSpcReduction="10000"/>
          </a:bodyPr>
          <a:lstStyle/>
          <a:p>
            <a:r>
              <a:rPr lang="en-US" dirty="0" smtClean="0"/>
              <a:t>The notional architecture consists of four major inputs.</a:t>
            </a:r>
          </a:p>
          <a:p>
            <a:pPr lvl="1"/>
            <a:r>
              <a:rPr lang="en-US" dirty="0" smtClean="0"/>
              <a:t>Really Simple Syndication (RSS) feeds from National </a:t>
            </a:r>
            <a:r>
              <a:rPr lang="en-US" dirty="0"/>
              <a:t>Weather </a:t>
            </a:r>
            <a:r>
              <a:rPr lang="en-US" dirty="0" smtClean="0"/>
              <a:t>Service.</a:t>
            </a:r>
          </a:p>
          <a:p>
            <a:pPr lvl="1"/>
            <a:r>
              <a:rPr lang="en-US" dirty="0" smtClean="0"/>
              <a:t>DOT knowledge</a:t>
            </a:r>
          </a:p>
          <a:p>
            <a:pPr lvl="1"/>
            <a:r>
              <a:rPr lang="en-US" dirty="0" smtClean="0"/>
              <a:t>Remote sensor data</a:t>
            </a:r>
          </a:p>
          <a:p>
            <a:pPr lvl="1"/>
            <a:r>
              <a:rPr lang="en-US" dirty="0" smtClean="0"/>
              <a:t>Geographic imagery</a:t>
            </a:r>
          </a:p>
          <a:p>
            <a:r>
              <a:rPr lang="en-US" dirty="0" smtClean="0"/>
              <a:t>The expert system integrates data, algorithms and information.</a:t>
            </a:r>
          </a:p>
          <a:p>
            <a:r>
              <a:rPr lang="en-US" dirty="0" smtClean="0"/>
              <a:t>And sends results to the smartphone client.</a:t>
            </a:r>
            <a:endParaRPr lang="en-US" dirty="0"/>
          </a:p>
          <a:p>
            <a:endParaRPr lang="en-US" dirty="0"/>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5</a:t>
            </a:fld>
            <a:endParaRPr lang="en-US"/>
          </a:p>
        </p:txBody>
      </p:sp>
      <p:sp>
        <p:nvSpPr>
          <p:cNvPr id="7" name="Rectangle 6"/>
          <p:cNvSpPr/>
          <p:nvPr/>
        </p:nvSpPr>
        <p:spPr>
          <a:xfrm>
            <a:off x="4328866" y="1857984"/>
            <a:ext cx="1342418" cy="74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NOAA RSS Feed</a:t>
            </a:r>
            <a:endParaRPr lang="en-US" dirty="0"/>
          </a:p>
        </p:txBody>
      </p:sp>
      <p:sp>
        <p:nvSpPr>
          <p:cNvPr id="8" name="Rectangle 7"/>
          <p:cNvSpPr/>
          <p:nvPr/>
        </p:nvSpPr>
        <p:spPr>
          <a:xfrm>
            <a:off x="4335351" y="2778869"/>
            <a:ext cx="1345660" cy="83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DOT knowledge database</a:t>
            </a:r>
            <a:endParaRPr lang="en-US" dirty="0"/>
          </a:p>
        </p:txBody>
      </p:sp>
      <p:sp>
        <p:nvSpPr>
          <p:cNvPr id="9" name="Rectangle 8"/>
          <p:cNvSpPr/>
          <p:nvPr/>
        </p:nvSpPr>
        <p:spPr>
          <a:xfrm>
            <a:off x="4341835" y="3777578"/>
            <a:ext cx="1339175" cy="843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 sensor data</a:t>
            </a:r>
            <a:endParaRPr lang="en-US" dirty="0"/>
          </a:p>
        </p:txBody>
      </p:sp>
      <p:sp>
        <p:nvSpPr>
          <p:cNvPr id="10" name="Rectangle 9"/>
          <p:cNvSpPr/>
          <p:nvPr/>
        </p:nvSpPr>
        <p:spPr>
          <a:xfrm rot="16200000">
            <a:off x="4601217" y="3472798"/>
            <a:ext cx="3725698" cy="53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Smartphone application</a:t>
            </a:r>
            <a:endParaRPr lang="en-US" dirty="0"/>
          </a:p>
        </p:txBody>
      </p:sp>
      <p:cxnSp>
        <p:nvCxnSpPr>
          <p:cNvPr id="12" name="Straight Arrow Connector 11"/>
          <p:cNvCxnSpPr/>
          <p:nvPr/>
        </p:nvCxnSpPr>
        <p:spPr>
          <a:xfrm flipV="1">
            <a:off x="5690740" y="2266549"/>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6681" y="3206890"/>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42622" y="4166687"/>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224459" y="1864469"/>
            <a:ext cx="1608256" cy="74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 display</a:t>
            </a:r>
            <a:endParaRPr lang="en-US" dirty="0"/>
          </a:p>
        </p:txBody>
      </p:sp>
      <p:cxnSp>
        <p:nvCxnSpPr>
          <p:cNvPr id="17" name="Straight Arrow Connector 16"/>
          <p:cNvCxnSpPr/>
          <p:nvPr/>
        </p:nvCxnSpPr>
        <p:spPr>
          <a:xfrm flipV="1">
            <a:off x="6796444" y="2243849"/>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48320" y="4766557"/>
            <a:ext cx="1339175" cy="843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 database</a:t>
            </a:r>
            <a:endParaRPr lang="en-US" dirty="0"/>
          </a:p>
        </p:txBody>
      </p:sp>
      <p:cxnSp>
        <p:nvCxnSpPr>
          <p:cNvPr id="19" name="Straight Arrow Connector 18"/>
          <p:cNvCxnSpPr/>
          <p:nvPr/>
        </p:nvCxnSpPr>
        <p:spPr>
          <a:xfrm flipV="1">
            <a:off x="5719925" y="5175121"/>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230944" y="2814537"/>
            <a:ext cx="1621226" cy="74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Flood probability</a:t>
            </a:r>
            <a:endParaRPr lang="en-US" dirty="0"/>
          </a:p>
        </p:txBody>
      </p:sp>
      <p:cxnSp>
        <p:nvCxnSpPr>
          <p:cNvPr id="21" name="Straight Arrow Connector 20"/>
          <p:cNvCxnSpPr/>
          <p:nvPr/>
        </p:nvCxnSpPr>
        <p:spPr>
          <a:xfrm flipV="1">
            <a:off x="6802929" y="3193917"/>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256880" y="3774361"/>
            <a:ext cx="1614746" cy="74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Contaminant concentration</a:t>
            </a:r>
            <a:endParaRPr lang="en-US" dirty="0"/>
          </a:p>
        </p:txBody>
      </p:sp>
      <p:cxnSp>
        <p:nvCxnSpPr>
          <p:cNvPr id="23" name="Straight Arrow Connector 22"/>
          <p:cNvCxnSpPr/>
          <p:nvPr/>
        </p:nvCxnSpPr>
        <p:spPr>
          <a:xfrm flipV="1">
            <a:off x="6828865" y="4153741"/>
            <a:ext cx="4377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6200000">
            <a:off x="2819323" y="3384509"/>
            <a:ext cx="2506007" cy="584775"/>
          </a:xfrm>
          <a:prstGeom prst="rect">
            <a:avLst/>
          </a:prstGeom>
          <a:noFill/>
        </p:spPr>
        <p:txBody>
          <a:bodyPr wrap="none" rtlCol="0">
            <a:spAutoFit/>
          </a:bodyPr>
          <a:lstStyle/>
          <a:p>
            <a:r>
              <a:rPr lang="en-US" sz="3200" dirty="0" smtClean="0"/>
              <a:t>Expert System</a:t>
            </a:r>
            <a:endParaRPr lang="en-US" sz="3200" dirty="0"/>
          </a:p>
        </p:txBody>
      </p:sp>
    </p:spTree>
    <p:extLst>
      <p:ext uri="{BB962C8B-B14F-4D97-AF65-F5344CB8AC3E}">
        <p14:creationId xmlns:p14="http://schemas.microsoft.com/office/powerpoint/2010/main" val="1666667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Remote Sensor Platform – Notional Design</a:t>
            </a:r>
            <a:endParaRPr lang="en-US" dirty="0"/>
          </a:p>
        </p:txBody>
      </p:sp>
      <p:sp>
        <p:nvSpPr>
          <p:cNvPr id="3" name="Content Placeholder 2"/>
          <p:cNvSpPr>
            <a:spLocks noGrp="1"/>
          </p:cNvSpPr>
          <p:nvPr>
            <p:ph idx="1"/>
          </p:nvPr>
        </p:nvSpPr>
        <p:spPr>
          <a:xfrm>
            <a:off x="428017" y="1580745"/>
            <a:ext cx="3988340" cy="4525963"/>
          </a:xfrm>
        </p:spPr>
        <p:txBody>
          <a:bodyPr>
            <a:normAutofit fontScale="92500"/>
          </a:bodyPr>
          <a:lstStyle/>
          <a:p>
            <a:r>
              <a:rPr lang="en-US" dirty="0"/>
              <a:t>Modified COTS </a:t>
            </a:r>
            <a:r>
              <a:rPr lang="en-US" dirty="0" smtClean="0"/>
              <a:t>mooring buoy.</a:t>
            </a:r>
          </a:p>
          <a:p>
            <a:r>
              <a:rPr lang="en-US" dirty="0" smtClean="0"/>
              <a:t>Acts like a spacecraft ‘bus’ carrying sensors.</a:t>
            </a:r>
            <a:endParaRPr lang="en-US" dirty="0"/>
          </a:p>
          <a:p>
            <a:r>
              <a:rPr lang="en-US" dirty="0"/>
              <a:t>Solar powered </a:t>
            </a:r>
            <a:r>
              <a:rPr lang="en-US" dirty="0" smtClean="0"/>
              <a:t>internal rechargeable </a:t>
            </a:r>
            <a:r>
              <a:rPr lang="en-US" dirty="0"/>
              <a:t>battery supply</a:t>
            </a:r>
            <a:r>
              <a:rPr lang="en-US" dirty="0" smtClean="0"/>
              <a:t>.</a:t>
            </a:r>
          </a:p>
          <a:p>
            <a:r>
              <a:rPr lang="en-US" dirty="0" smtClean="0"/>
              <a:t>Membrane detects </a:t>
            </a:r>
            <a:r>
              <a:rPr lang="en-US" dirty="0"/>
              <a:t>salt, oil </a:t>
            </a:r>
            <a:r>
              <a:rPr lang="en-US" dirty="0" smtClean="0"/>
              <a:t>or gasoline contaminants. </a:t>
            </a:r>
            <a:endParaRPr lang="en-US" dirty="0"/>
          </a:p>
          <a:p>
            <a:r>
              <a:rPr lang="en-US" dirty="0" smtClean="0"/>
              <a:t>Accelerometer to measure wave action.</a:t>
            </a:r>
            <a:endParaRPr lang="en-US" dirty="0"/>
          </a:p>
          <a:p>
            <a:r>
              <a:rPr lang="en-US" dirty="0"/>
              <a:t>Waterproof outer shell.</a:t>
            </a:r>
          </a:p>
          <a:p>
            <a:r>
              <a:rPr lang="en-US" dirty="0" smtClean="0"/>
              <a:t>Uses cellphone carrier to transmit data.</a:t>
            </a:r>
          </a:p>
          <a:p>
            <a:endParaRPr lang="en-US" dirty="0" smtClean="0"/>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868" y="1712067"/>
            <a:ext cx="4624909" cy="3278222"/>
          </a:xfrm>
          <a:prstGeom prst="rect">
            <a:avLst/>
          </a:prstGeom>
        </p:spPr>
      </p:pic>
    </p:spTree>
    <p:extLst>
      <p:ext uri="{BB962C8B-B14F-4D97-AF65-F5344CB8AC3E}">
        <p14:creationId xmlns:p14="http://schemas.microsoft.com/office/powerpoint/2010/main" val="3896745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632305" y="1614800"/>
            <a:ext cx="7091458" cy="3326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a:normAutofit fontScale="90000"/>
          </a:bodyPr>
          <a:lstStyle/>
          <a:p>
            <a:r>
              <a:rPr lang="en-US" dirty="0" smtClean="0"/>
              <a:t>Notional Remote Floating Sensor Platform Architecture</a:t>
            </a:r>
            <a:endParaRPr lang="en-US" dirty="0"/>
          </a:p>
        </p:txBody>
      </p:sp>
      <p:sp>
        <p:nvSpPr>
          <p:cNvPr id="5" name="Footer Placeholder 4"/>
          <p:cNvSpPr>
            <a:spLocks noGrp="1"/>
          </p:cNvSpPr>
          <p:nvPr>
            <p:ph type="ftr" sz="quarter" idx="11"/>
          </p:nvPr>
        </p:nvSpPr>
        <p:spPr/>
        <p:txBody>
          <a:bodyPr/>
          <a:lstStyle/>
          <a:p>
            <a:r>
              <a:rPr lang="en-US" smtClean="0"/>
              <a:t>Hack The Flood - Sponsor-Rick Davids, rcdavids1@verizon.net</a:t>
            </a:r>
            <a:endParaRPr lang="en-US" dirty="0"/>
          </a:p>
        </p:txBody>
      </p:sp>
      <p:sp>
        <p:nvSpPr>
          <p:cNvPr id="6" name="Slide Number Placeholder 5"/>
          <p:cNvSpPr>
            <a:spLocks noGrp="1"/>
          </p:cNvSpPr>
          <p:nvPr>
            <p:ph type="sldNum" sz="quarter" idx="12"/>
          </p:nvPr>
        </p:nvSpPr>
        <p:spPr/>
        <p:txBody>
          <a:bodyPr/>
          <a:lstStyle/>
          <a:p>
            <a:fld id="{226F2E35-7F90-4BF2-97F9-3FE229CB71B7}" type="slidenum">
              <a:rPr lang="en-US" smtClean="0"/>
              <a:t>7</a:t>
            </a:fld>
            <a:endParaRPr lang="en-US"/>
          </a:p>
        </p:txBody>
      </p:sp>
      <p:sp>
        <p:nvSpPr>
          <p:cNvPr id="7" name="Rectangle 6"/>
          <p:cNvSpPr/>
          <p:nvPr/>
        </p:nvSpPr>
        <p:spPr>
          <a:xfrm>
            <a:off x="807410" y="1857992"/>
            <a:ext cx="914394" cy="36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Structure</a:t>
            </a:r>
            <a:endParaRPr lang="en-US" sz="1200" dirty="0"/>
          </a:p>
        </p:txBody>
      </p:sp>
      <p:sp>
        <p:nvSpPr>
          <p:cNvPr id="8" name="Rectangle 7"/>
          <p:cNvSpPr/>
          <p:nvPr/>
        </p:nvSpPr>
        <p:spPr>
          <a:xfrm>
            <a:off x="2020102" y="1854750"/>
            <a:ext cx="937102" cy="36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Antennas (GPS / RF)</a:t>
            </a:r>
            <a:endParaRPr lang="en-US" sz="1200" dirty="0"/>
          </a:p>
        </p:txBody>
      </p:sp>
      <p:sp>
        <p:nvSpPr>
          <p:cNvPr id="9" name="Rectangle 8"/>
          <p:cNvSpPr/>
          <p:nvPr/>
        </p:nvSpPr>
        <p:spPr>
          <a:xfrm>
            <a:off x="3330074" y="1851508"/>
            <a:ext cx="852804" cy="36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Power</a:t>
            </a:r>
            <a:endParaRPr lang="en-US" sz="1200" dirty="0"/>
          </a:p>
        </p:txBody>
      </p:sp>
      <p:sp>
        <p:nvSpPr>
          <p:cNvPr id="10" name="Rectangle 9"/>
          <p:cNvSpPr/>
          <p:nvPr/>
        </p:nvSpPr>
        <p:spPr>
          <a:xfrm>
            <a:off x="4708141" y="1848266"/>
            <a:ext cx="953331" cy="36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Sensors</a:t>
            </a:r>
            <a:endParaRPr lang="en-US" sz="1200" dirty="0"/>
          </a:p>
        </p:txBody>
      </p:sp>
      <p:cxnSp>
        <p:nvCxnSpPr>
          <p:cNvPr id="11" name="Straight Connector 10"/>
          <p:cNvCxnSpPr/>
          <p:nvPr/>
        </p:nvCxnSpPr>
        <p:spPr>
          <a:xfrm rot="5400000">
            <a:off x="-116133" y="3366045"/>
            <a:ext cx="2215514"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124784" y="2303627"/>
            <a:ext cx="606256"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Internal</a:t>
            </a:r>
            <a:endParaRPr lang="en-US" sz="1200" dirty="0">
              <a:solidFill>
                <a:schemeClr val="bg2"/>
              </a:solidFill>
              <a:latin typeface="Arial Narrow" pitchFamily="34" charset="0"/>
            </a:endParaRPr>
          </a:p>
        </p:txBody>
      </p:sp>
      <p:sp>
        <p:nvSpPr>
          <p:cNvPr id="16" name="TextBox 15"/>
          <p:cNvSpPr txBox="1"/>
          <p:nvPr/>
        </p:nvSpPr>
        <p:spPr>
          <a:xfrm>
            <a:off x="1121354" y="3133649"/>
            <a:ext cx="704039"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Adhesive</a:t>
            </a:r>
            <a:endParaRPr lang="en-US" sz="1200" dirty="0">
              <a:solidFill>
                <a:schemeClr val="bg2"/>
              </a:solidFill>
              <a:latin typeface="Arial Narrow" pitchFamily="34" charset="0"/>
            </a:endParaRPr>
          </a:p>
        </p:txBody>
      </p:sp>
      <p:sp>
        <p:nvSpPr>
          <p:cNvPr id="17" name="TextBox 16"/>
          <p:cNvSpPr txBox="1"/>
          <p:nvPr/>
        </p:nvSpPr>
        <p:spPr>
          <a:xfrm>
            <a:off x="1121354" y="3945734"/>
            <a:ext cx="745717"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Fasteners</a:t>
            </a:r>
            <a:endParaRPr lang="en-US" sz="1200" dirty="0">
              <a:solidFill>
                <a:schemeClr val="bg2"/>
              </a:solidFill>
              <a:latin typeface="Arial Narrow" pitchFamily="34" charset="0"/>
            </a:endParaRPr>
          </a:p>
        </p:txBody>
      </p:sp>
      <p:cxnSp>
        <p:nvCxnSpPr>
          <p:cNvPr id="18" name="Straight Connector 17"/>
          <p:cNvCxnSpPr/>
          <p:nvPr/>
        </p:nvCxnSpPr>
        <p:spPr>
          <a:xfrm>
            <a:off x="999434" y="2472218"/>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87770" y="286484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9426" y="3279369"/>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072" y="3693897"/>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89503" y="4090137"/>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28781" y="3542856"/>
            <a:ext cx="1000595"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Counterweight</a:t>
            </a:r>
            <a:endParaRPr lang="en-US" sz="1200" dirty="0">
              <a:solidFill>
                <a:schemeClr val="bg2"/>
              </a:solidFill>
              <a:latin typeface="Arial Narrow" pitchFamily="34" charset="0"/>
            </a:endParaRPr>
          </a:p>
        </p:txBody>
      </p:sp>
      <p:sp>
        <p:nvSpPr>
          <p:cNvPr id="32" name="TextBox 31"/>
          <p:cNvSpPr txBox="1"/>
          <p:nvPr/>
        </p:nvSpPr>
        <p:spPr>
          <a:xfrm>
            <a:off x="1127834" y="2712097"/>
            <a:ext cx="647934"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External</a:t>
            </a:r>
            <a:endParaRPr lang="en-US" sz="1200" dirty="0">
              <a:solidFill>
                <a:schemeClr val="bg2"/>
              </a:solidFill>
              <a:latin typeface="Arial Narrow" pitchFamily="34" charset="0"/>
            </a:endParaRPr>
          </a:p>
        </p:txBody>
      </p:sp>
      <p:sp>
        <p:nvSpPr>
          <p:cNvPr id="33" name="TextBox 32"/>
          <p:cNvSpPr txBox="1"/>
          <p:nvPr/>
        </p:nvSpPr>
        <p:spPr>
          <a:xfrm>
            <a:off x="1137562" y="4331606"/>
            <a:ext cx="712054"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Grommet</a:t>
            </a:r>
            <a:endParaRPr lang="en-US" sz="1200" dirty="0">
              <a:solidFill>
                <a:schemeClr val="bg2"/>
              </a:solidFill>
              <a:latin typeface="Arial Narrow" pitchFamily="34" charset="0"/>
            </a:endParaRPr>
          </a:p>
        </p:txBody>
      </p:sp>
      <p:cxnSp>
        <p:nvCxnSpPr>
          <p:cNvPr id="34" name="Straight Connector 33"/>
          <p:cNvCxnSpPr/>
          <p:nvPr/>
        </p:nvCxnSpPr>
        <p:spPr>
          <a:xfrm>
            <a:off x="1005711" y="4476009"/>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027902" y="1845018"/>
            <a:ext cx="830066" cy="36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Electronics</a:t>
            </a:r>
            <a:endParaRPr lang="en-US" sz="1200" dirty="0"/>
          </a:p>
        </p:txBody>
      </p:sp>
      <p:cxnSp>
        <p:nvCxnSpPr>
          <p:cNvPr id="36" name="Straight Connector 35"/>
          <p:cNvCxnSpPr/>
          <p:nvPr/>
        </p:nvCxnSpPr>
        <p:spPr>
          <a:xfrm rot="5400000">
            <a:off x="1125803" y="3343341"/>
            <a:ext cx="2215514"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2366720" y="2280923"/>
            <a:ext cx="537327" cy="276999"/>
          </a:xfrm>
          <a:prstGeom prst="rect">
            <a:avLst/>
          </a:prstGeom>
          <a:noFill/>
          <a:ln>
            <a:noFill/>
          </a:ln>
        </p:spPr>
        <p:txBody>
          <a:bodyPr wrap="none" rtlCol="0">
            <a:spAutoFit/>
          </a:bodyPr>
          <a:lstStyle/>
          <a:p>
            <a:r>
              <a:rPr lang="en-US" sz="1200" dirty="0">
                <a:solidFill>
                  <a:schemeClr val="bg2"/>
                </a:solidFill>
                <a:latin typeface="Arial Narrow" pitchFamily="34" charset="0"/>
              </a:rPr>
              <a:t>M</a:t>
            </a:r>
            <a:r>
              <a:rPr lang="en-US" sz="1200" dirty="0" smtClean="0">
                <a:solidFill>
                  <a:schemeClr val="bg2"/>
                </a:solidFill>
                <a:latin typeface="Arial Narrow" pitchFamily="34" charset="0"/>
              </a:rPr>
              <a:t>ount</a:t>
            </a:r>
            <a:endParaRPr lang="en-US" sz="1200" dirty="0">
              <a:solidFill>
                <a:schemeClr val="bg2"/>
              </a:solidFill>
              <a:latin typeface="Arial Narrow" pitchFamily="34" charset="0"/>
            </a:endParaRPr>
          </a:p>
        </p:txBody>
      </p:sp>
      <p:sp>
        <p:nvSpPr>
          <p:cNvPr id="38" name="TextBox 37"/>
          <p:cNvSpPr txBox="1"/>
          <p:nvPr/>
        </p:nvSpPr>
        <p:spPr>
          <a:xfrm>
            <a:off x="2363290" y="3052577"/>
            <a:ext cx="540533"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Wiring</a:t>
            </a:r>
            <a:endParaRPr lang="en-US" sz="1200" dirty="0">
              <a:solidFill>
                <a:schemeClr val="bg2"/>
              </a:solidFill>
              <a:latin typeface="Arial Narrow" pitchFamily="34" charset="0"/>
            </a:endParaRPr>
          </a:p>
        </p:txBody>
      </p:sp>
      <p:cxnSp>
        <p:nvCxnSpPr>
          <p:cNvPr id="40" name="Straight Connector 39"/>
          <p:cNvCxnSpPr/>
          <p:nvPr/>
        </p:nvCxnSpPr>
        <p:spPr>
          <a:xfrm>
            <a:off x="2241370" y="2449514"/>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29706" y="2842137"/>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31362" y="3256665"/>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32008" y="3671193"/>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31439" y="4067433"/>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369770" y="2640753"/>
            <a:ext cx="712054"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Elements</a:t>
            </a:r>
            <a:endParaRPr lang="en-US" sz="1200" dirty="0">
              <a:solidFill>
                <a:schemeClr val="bg2"/>
              </a:solidFill>
              <a:latin typeface="Arial Narrow" pitchFamily="34" charset="0"/>
            </a:endParaRPr>
          </a:p>
        </p:txBody>
      </p:sp>
      <p:cxnSp>
        <p:nvCxnSpPr>
          <p:cNvPr id="48" name="Straight Connector 47"/>
          <p:cNvCxnSpPr/>
          <p:nvPr/>
        </p:nvCxnSpPr>
        <p:spPr>
          <a:xfrm>
            <a:off x="2247647" y="4453305"/>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14408" y="2212880"/>
            <a:ext cx="0" cy="2038107"/>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3647568" y="2258219"/>
            <a:ext cx="971741" cy="461665"/>
          </a:xfrm>
          <a:prstGeom prst="rect">
            <a:avLst/>
          </a:prstGeom>
          <a:noFill/>
          <a:ln>
            <a:noFill/>
          </a:ln>
        </p:spPr>
        <p:txBody>
          <a:bodyPr wrap="none" rtlCol="0">
            <a:spAutoFit/>
          </a:bodyPr>
          <a:lstStyle/>
          <a:p>
            <a:r>
              <a:rPr lang="en-US" sz="1200" dirty="0" smtClean="0">
                <a:solidFill>
                  <a:schemeClr val="bg2"/>
                </a:solidFill>
                <a:latin typeface="Arial Narrow" pitchFamily="34" charset="0"/>
              </a:rPr>
              <a:t>Rechargeable</a:t>
            </a:r>
          </a:p>
          <a:p>
            <a:r>
              <a:rPr lang="en-US" sz="1200" dirty="0" smtClean="0">
                <a:solidFill>
                  <a:schemeClr val="bg2"/>
                </a:solidFill>
                <a:latin typeface="Arial Narrow" pitchFamily="34" charset="0"/>
              </a:rPr>
              <a:t>Battery Pack</a:t>
            </a:r>
            <a:endParaRPr lang="en-US" sz="1200" dirty="0">
              <a:solidFill>
                <a:schemeClr val="bg2"/>
              </a:solidFill>
              <a:latin typeface="Arial Narrow" pitchFamily="34" charset="0"/>
            </a:endParaRPr>
          </a:p>
        </p:txBody>
      </p:sp>
      <p:sp>
        <p:nvSpPr>
          <p:cNvPr id="51" name="TextBox 50"/>
          <p:cNvSpPr txBox="1"/>
          <p:nvPr/>
        </p:nvSpPr>
        <p:spPr>
          <a:xfrm>
            <a:off x="3644138" y="2806129"/>
            <a:ext cx="683200"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Batteries</a:t>
            </a:r>
            <a:endParaRPr lang="en-US" sz="1200" dirty="0">
              <a:solidFill>
                <a:schemeClr val="bg2"/>
              </a:solidFill>
              <a:latin typeface="Arial Narrow" pitchFamily="34" charset="0"/>
            </a:endParaRPr>
          </a:p>
        </p:txBody>
      </p:sp>
      <p:sp>
        <p:nvSpPr>
          <p:cNvPr id="52" name="TextBox 51"/>
          <p:cNvSpPr txBox="1"/>
          <p:nvPr/>
        </p:nvSpPr>
        <p:spPr>
          <a:xfrm>
            <a:off x="3644138" y="3433382"/>
            <a:ext cx="830677"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Connectors</a:t>
            </a:r>
            <a:endParaRPr lang="en-US" sz="1200" dirty="0">
              <a:solidFill>
                <a:schemeClr val="bg2"/>
              </a:solidFill>
              <a:latin typeface="Arial Narrow" pitchFamily="34" charset="0"/>
            </a:endParaRPr>
          </a:p>
        </p:txBody>
      </p:sp>
      <p:cxnSp>
        <p:nvCxnSpPr>
          <p:cNvPr id="53" name="Straight Connector 52"/>
          <p:cNvCxnSpPr/>
          <p:nvPr/>
        </p:nvCxnSpPr>
        <p:spPr>
          <a:xfrm>
            <a:off x="3522218" y="2426810"/>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12210" y="2951849"/>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12856" y="3278825"/>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12287" y="3587513"/>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51565" y="3127784"/>
            <a:ext cx="540533"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Wiring</a:t>
            </a:r>
            <a:endParaRPr lang="en-US" sz="1200" dirty="0">
              <a:solidFill>
                <a:schemeClr val="bg2"/>
              </a:solidFill>
              <a:latin typeface="Arial Narrow" pitchFamily="34" charset="0"/>
            </a:endParaRPr>
          </a:p>
        </p:txBody>
      </p:sp>
      <p:cxnSp>
        <p:nvCxnSpPr>
          <p:cNvPr id="61" name="Straight Connector 60"/>
          <p:cNvCxnSpPr/>
          <p:nvPr/>
        </p:nvCxnSpPr>
        <p:spPr>
          <a:xfrm>
            <a:off x="3518767" y="394420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745867" y="3317389"/>
            <a:ext cx="2215514"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4986784" y="2254971"/>
            <a:ext cx="902811"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Contaminant</a:t>
            </a:r>
            <a:endParaRPr lang="en-US" sz="1200" dirty="0">
              <a:solidFill>
                <a:schemeClr val="bg2"/>
              </a:solidFill>
              <a:latin typeface="Arial Narrow" pitchFamily="34" charset="0"/>
            </a:endParaRPr>
          </a:p>
        </p:txBody>
      </p:sp>
      <p:cxnSp>
        <p:nvCxnSpPr>
          <p:cNvPr id="66" name="Straight Connector 65"/>
          <p:cNvCxnSpPr/>
          <p:nvPr/>
        </p:nvCxnSpPr>
        <p:spPr>
          <a:xfrm>
            <a:off x="4861434" y="2423562"/>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49770" y="2816185"/>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851426" y="3230713"/>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52072" y="364524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851503" y="404148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989834" y="2653713"/>
            <a:ext cx="998991"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Accelerometer</a:t>
            </a:r>
            <a:endParaRPr lang="en-US" sz="1200" dirty="0">
              <a:solidFill>
                <a:schemeClr val="bg2"/>
              </a:solidFill>
              <a:latin typeface="Arial Narrow" pitchFamily="34" charset="0"/>
            </a:endParaRPr>
          </a:p>
        </p:txBody>
      </p:sp>
      <p:cxnSp>
        <p:nvCxnSpPr>
          <p:cNvPr id="74" name="Straight Connector 73"/>
          <p:cNvCxnSpPr/>
          <p:nvPr/>
        </p:nvCxnSpPr>
        <p:spPr>
          <a:xfrm>
            <a:off x="4867711" y="4427353"/>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41480" y="2225840"/>
            <a:ext cx="13405" cy="234616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6374640" y="2271179"/>
            <a:ext cx="896656"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Transponder</a:t>
            </a:r>
            <a:endParaRPr lang="en-US" sz="1200" dirty="0">
              <a:solidFill>
                <a:schemeClr val="bg2"/>
              </a:solidFill>
              <a:latin typeface="Arial Narrow" pitchFamily="34" charset="0"/>
            </a:endParaRPr>
          </a:p>
        </p:txBody>
      </p:sp>
      <p:cxnSp>
        <p:nvCxnSpPr>
          <p:cNvPr id="78" name="Straight Connector 77"/>
          <p:cNvCxnSpPr/>
          <p:nvPr/>
        </p:nvCxnSpPr>
        <p:spPr>
          <a:xfrm>
            <a:off x="6249290" y="2439770"/>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239282" y="2779977"/>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39928" y="3077769"/>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239359" y="3425369"/>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55567" y="3743145"/>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379498" y="3457905"/>
            <a:ext cx="526106"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Filters</a:t>
            </a:r>
            <a:endParaRPr lang="en-US" sz="1200" dirty="0">
              <a:solidFill>
                <a:schemeClr val="bg2"/>
              </a:solidFill>
              <a:latin typeface="Arial Narrow" pitchFamily="34" charset="0"/>
            </a:endParaRPr>
          </a:p>
        </p:txBody>
      </p:sp>
      <p:sp>
        <p:nvSpPr>
          <p:cNvPr id="87" name="TextBox 86"/>
          <p:cNvSpPr txBox="1"/>
          <p:nvPr/>
        </p:nvSpPr>
        <p:spPr>
          <a:xfrm>
            <a:off x="2395706" y="3863233"/>
            <a:ext cx="830677"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Connectors</a:t>
            </a:r>
            <a:endParaRPr lang="en-US" sz="1200" dirty="0">
              <a:solidFill>
                <a:schemeClr val="bg2"/>
              </a:solidFill>
              <a:latin typeface="Arial Narrow" pitchFamily="34" charset="0"/>
            </a:endParaRPr>
          </a:p>
        </p:txBody>
      </p:sp>
      <p:sp>
        <p:nvSpPr>
          <p:cNvPr id="88" name="TextBox 87"/>
          <p:cNvSpPr txBox="1"/>
          <p:nvPr/>
        </p:nvSpPr>
        <p:spPr>
          <a:xfrm>
            <a:off x="2411914" y="4268561"/>
            <a:ext cx="950901"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Ground plane</a:t>
            </a:r>
            <a:endParaRPr lang="en-US" sz="1200" dirty="0">
              <a:solidFill>
                <a:schemeClr val="bg2"/>
              </a:solidFill>
              <a:latin typeface="Arial Narrow" pitchFamily="34" charset="0"/>
            </a:endParaRPr>
          </a:p>
        </p:txBody>
      </p:sp>
      <p:sp>
        <p:nvSpPr>
          <p:cNvPr id="89" name="TextBox 88"/>
          <p:cNvSpPr txBox="1"/>
          <p:nvPr/>
        </p:nvSpPr>
        <p:spPr>
          <a:xfrm>
            <a:off x="6374442" y="2579121"/>
            <a:ext cx="675185"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Analyzer</a:t>
            </a:r>
            <a:endParaRPr lang="en-US" sz="1200" dirty="0">
              <a:solidFill>
                <a:schemeClr val="bg2"/>
              </a:solidFill>
              <a:latin typeface="Arial Narrow" pitchFamily="34" charset="0"/>
            </a:endParaRPr>
          </a:p>
        </p:txBody>
      </p:sp>
      <p:sp>
        <p:nvSpPr>
          <p:cNvPr id="90" name="TextBox 89"/>
          <p:cNvSpPr txBox="1"/>
          <p:nvPr/>
        </p:nvSpPr>
        <p:spPr>
          <a:xfrm>
            <a:off x="4986586" y="3068769"/>
            <a:ext cx="830677"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Connectors</a:t>
            </a:r>
            <a:endParaRPr lang="en-US" sz="1200" dirty="0">
              <a:solidFill>
                <a:schemeClr val="bg2"/>
              </a:solidFill>
              <a:latin typeface="Arial Narrow" pitchFamily="34" charset="0"/>
            </a:endParaRPr>
          </a:p>
        </p:txBody>
      </p:sp>
      <p:sp>
        <p:nvSpPr>
          <p:cNvPr id="91" name="TextBox 90"/>
          <p:cNvSpPr txBox="1"/>
          <p:nvPr/>
        </p:nvSpPr>
        <p:spPr>
          <a:xfrm>
            <a:off x="6380922" y="2926081"/>
            <a:ext cx="452368"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GPS</a:t>
            </a:r>
            <a:endParaRPr lang="en-US" sz="1200" dirty="0">
              <a:solidFill>
                <a:schemeClr val="bg2"/>
              </a:solidFill>
              <a:latin typeface="Arial Narrow" pitchFamily="34" charset="0"/>
            </a:endParaRPr>
          </a:p>
        </p:txBody>
      </p:sp>
      <p:sp>
        <p:nvSpPr>
          <p:cNvPr id="71" name="TextBox 70"/>
          <p:cNvSpPr txBox="1"/>
          <p:nvPr/>
        </p:nvSpPr>
        <p:spPr>
          <a:xfrm>
            <a:off x="4993068" y="3493545"/>
            <a:ext cx="540533"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Wiring</a:t>
            </a:r>
            <a:endParaRPr lang="en-US" sz="1200" dirty="0">
              <a:solidFill>
                <a:schemeClr val="bg2"/>
              </a:solidFill>
              <a:latin typeface="Arial Narrow" pitchFamily="34" charset="0"/>
            </a:endParaRPr>
          </a:p>
        </p:txBody>
      </p:sp>
      <p:sp>
        <p:nvSpPr>
          <p:cNvPr id="73" name="TextBox 72"/>
          <p:cNvSpPr txBox="1"/>
          <p:nvPr/>
        </p:nvSpPr>
        <p:spPr>
          <a:xfrm>
            <a:off x="6387404" y="3282760"/>
            <a:ext cx="998991"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Accelerometer</a:t>
            </a:r>
            <a:endParaRPr lang="en-US" sz="1200" dirty="0">
              <a:solidFill>
                <a:schemeClr val="bg2"/>
              </a:solidFill>
              <a:latin typeface="Arial Narrow" pitchFamily="34" charset="0"/>
            </a:endParaRPr>
          </a:p>
        </p:txBody>
      </p:sp>
      <p:sp>
        <p:nvSpPr>
          <p:cNvPr id="75" name="TextBox 74"/>
          <p:cNvSpPr txBox="1"/>
          <p:nvPr/>
        </p:nvSpPr>
        <p:spPr>
          <a:xfrm>
            <a:off x="5009276" y="3869689"/>
            <a:ext cx="818109"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Transducer</a:t>
            </a:r>
            <a:endParaRPr lang="en-US" sz="1200" dirty="0">
              <a:solidFill>
                <a:schemeClr val="bg2"/>
              </a:solidFill>
              <a:latin typeface="Arial Narrow" pitchFamily="34" charset="0"/>
            </a:endParaRPr>
          </a:p>
        </p:txBody>
      </p:sp>
      <p:sp>
        <p:nvSpPr>
          <p:cNvPr id="92" name="TextBox 91"/>
          <p:cNvSpPr txBox="1"/>
          <p:nvPr/>
        </p:nvSpPr>
        <p:spPr>
          <a:xfrm>
            <a:off x="6393885" y="3581080"/>
            <a:ext cx="979682" cy="461665"/>
          </a:xfrm>
          <a:prstGeom prst="rect">
            <a:avLst/>
          </a:prstGeom>
          <a:noFill/>
          <a:ln>
            <a:noFill/>
          </a:ln>
        </p:spPr>
        <p:txBody>
          <a:bodyPr wrap="square" rtlCol="0">
            <a:spAutoFit/>
          </a:bodyPr>
          <a:lstStyle/>
          <a:p>
            <a:r>
              <a:rPr lang="en-US" sz="1200" dirty="0" smtClean="0">
                <a:solidFill>
                  <a:schemeClr val="bg2"/>
                </a:solidFill>
                <a:latin typeface="Arial Narrow" pitchFamily="34" charset="0"/>
              </a:rPr>
              <a:t>Signal processor</a:t>
            </a:r>
            <a:endParaRPr lang="en-US" sz="1200" dirty="0">
              <a:solidFill>
                <a:schemeClr val="bg2"/>
              </a:solidFill>
              <a:latin typeface="Arial Narrow" pitchFamily="34" charset="0"/>
            </a:endParaRPr>
          </a:p>
        </p:txBody>
      </p:sp>
      <p:sp>
        <p:nvSpPr>
          <p:cNvPr id="93" name="TextBox 92"/>
          <p:cNvSpPr txBox="1"/>
          <p:nvPr/>
        </p:nvSpPr>
        <p:spPr>
          <a:xfrm>
            <a:off x="3640890" y="3770614"/>
            <a:ext cx="1190839"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Voltage Regulator</a:t>
            </a:r>
            <a:endParaRPr lang="en-US" sz="1200" dirty="0">
              <a:solidFill>
                <a:schemeClr val="bg2"/>
              </a:solidFill>
              <a:latin typeface="Arial Narrow" pitchFamily="34" charset="0"/>
            </a:endParaRPr>
          </a:p>
        </p:txBody>
      </p:sp>
      <p:sp>
        <p:nvSpPr>
          <p:cNvPr id="108" name="TextBox 107"/>
          <p:cNvSpPr txBox="1"/>
          <p:nvPr/>
        </p:nvSpPr>
        <p:spPr>
          <a:xfrm>
            <a:off x="5035212" y="4275017"/>
            <a:ext cx="590226"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Salinity</a:t>
            </a:r>
            <a:endParaRPr lang="en-US" sz="1200" dirty="0">
              <a:solidFill>
                <a:schemeClr val="bg2"/>
              </a:solidFill>
              <a:latin typeface="Arial Narrow" pitchFamily="34" charset="0"/>
            </a:endParaRPr>
          </a:p>
        </p:txBody>
      </p:sp>
      <p:cxnSp>
        <p:nvCxnSpPr>
          <p:cNvPr id="109" name="Straight Connector 108"/>
          <p:cNvCxnSpPr/>
          <p:nvPr/>
        </p:nvCxnSpPr>
        <p:spPr>
          <a:xfrm>
            <a:off x="6252319" y="420684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400364" y="4044776"/>
            <a:ext cx="641522"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Memory</a:t>
            </a:r>
            <a:endParaRPr lang="en-US" sz="1200" dirty="0">
              <a:solidFill>
                <a:schemeClr val="bg2"/>
              </a:solidFill>
              <a:latin typeface="Arial Narrow" pitchFamily="34" charset="0"/>
            </a:endParaRPr>
          </a:p>
        </p:txBody>
      </p:sp>
      <p:cxnSp>
        <p:nvCxnSpPr>
          <p:cNvPr id="94" name="Straight Connector 93"/>
          <p:cNvCxnSpPr/>
          <p:nvPr/>
        </p:nvCxnSpPr>
        <p:spPr>
          <a:xfrm>
            <a:off x="3525247" y="4261977"/>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268527" y="4553801"/>
            <a:ext cx="19872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393851" y="4407944"/>
            <a:ext cx="830677"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Connectors</a:t>
            </a:r>
            <a:endParaRPr lang="en-US" sz="1200" dirty="0">
              <a:solidFill>
                <a:schemeClr val="bg2"/>
              </a:solidFill>
              <a:latin typeface="Arial Narrow" pitchFamily="34" charset="0"/>
            </a:endParaRPr>
          </a:p>
        </p:txBody>
      </p:sp>
      <p:sp>
        <p:nvSpPr>
          <p:cNvPr id="79" name="TextBox 78"/>
          <p:cNvSpPr txBox="1"/>
          <p:nvPr/>
        </p:nvSpPr>
        <p:spPr>
          <a:xfrm>
            <a:off x="3657098" y="4098118"/>
            <a:ext cx="886781" cy="276999"/>
          </a:xfrm>
          <a:prstGeom prst="rect">
            <a:avLst/>
          </a:prstGeom>
          <a:noFill/>
          <a:ln>
            <a:noFill/>
          </a:ln>
        </p:spPr>
        <p:txBody>
          <a:bodyPr wrap="none" rtlCol="0">
            <a:spAutoFit/>
          </a:bodyPr>
          <a:lstStyle/>
          <a:p>
            <a:r>
              <a:rPr lang="en-US" sz="1200" dirty="0" smtClean="0">
                <a:solidFill>
                  <a:schemeClr val="bg2"/>
                </a:solidFill>
                <a:latin typeface="Arial Narrow" pitchFamily="34" charset="0"/>
              </a:rPr>
              <a:t>Solar panels</a:t>
            </a:r>
            <a:endParaRPr lang="en-US" sz="1200" dirty="0">
              <a:solidFill>
                <a:schemeClr val="bg2"/>
              </a:solidFill>
              <a:latin typeface="Arial Narrow" pitchFamily="34" charset="0"/>
            </a:endParaRPr>
          </a:p>
        </p:txBody>
      </p:sp>
    </p:spTree>
    <p:extLst>
      <p:ext uri="{BB962C8B-B14F-4D97-AF65-F5344CB8AC3E}">
        <p14:creationId xmlns:p14="http://schemas.microsoft.com/office/powerpoint/2010/main" val="118923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 Develop Smart Phone Application and Sensor Platform</a:t>
            </a:r>
            <a:endParaRPr lang="en-US" dirty="0"/>
          </a:p>
        </p:txBody>
      </p:sp>
      <p:sp>
        <p:nvSpPr>
          <p:cNvPr id="3" name="Content Placeholder 2"/>
          <p:cNvSpPr>
            <a:spLocks noGrp="1"/>
          </p:cNvSpPr>
          <p:nvPr>
            <p:ph idx="1"/>
          </p:nvPr>
        </p:nvSpPr>
        <p:spPr>
          <a:xfrm>
            <a:off x="457199" y="1413164"/>
            <a:ext cx="8520545" cy="4963885"/>
          </a:xfrm>
        </p:spPr>
        <p:txBody>
          <a:bodyPr>
            <a:normAutofit fontScale="85000" lnSpcReduction="20000"/>
          </a:bodyPr>
          <a:lstStyle/>
          <a:p>
            <a:r>
              <a:rPr lang="en-US" dirty="0" smtClean="0"/>
              <a:t>Select local measurement areas for </a:t>
            </a:r>
            <a:r>
              <a:rPr lang="en-US" dirty="0" smtClean="0"/>
              <a:t>project.</a:t>
            </a:r>
            <a:endParaRPr lang="en-US" dirty="0" smtClean="0"/>
          </a:p>
          <a:p>
            <a:r>
              <a:rPr lang="en-US" dirty="0" smtClean="0"/>
              <a:t>Use Android OS platform (large US market share, good tools, etc</a:t>
            </a:r>
            <a:r>
              <a:rPr lang="en-US" dirty="0" smtClean="0"/>
              <a:t>.)</a:t>
            </a:r>
          </a:p>
          <a:p>
            <a:r>
              <a:rPr lang="en-US" dirty="0" smtClean="0"/>
              <a:t>Determine </a:t>
            </a:r>
            <a:r>
              <a:rPr lang="en-US" dirty="0" smtClean="0"/>
              <a:t>server side and client functions, software</a:t>
            </a:r>
            <a:r>
              <a:rPr lang="en-US" dirty="0" smtClean="0"/>
              <a:t>. </a:t>
            </a:r>
          </a:p>
          <a:p>
            <a:pPr lvl="1"/>
            <a:r>
              <a:rPr lang="en-US" dirty="0" smtClean="0"/>
              <a:t>Brice Loose to assist student team.</a:t>
            </a:r>
            <a:endParaRPr lang="en-US" dirty="0" smtClean="0"/>
          </a:p>
          <a:p>
            <a:r>
              <a:rPr lang="en-US" dirty="0" smtClean="0"/>
              <a:t>Develop </a:t>
            </a:r>
            <a:r>
              <a:rPr lang="en-US" dirty="0" smtClean="0"/>
              <a:t>plan for hardware/software/people resources, schedule, budget, etc</a:t>
            </a:r>
            <a:r>
              <a:rPr lang="en-US" dirty="0" smtClean="0"/>
              <a:t>.</a:t>
            </a:r>
          </a:p>
          <a:p>
            <a:pPr lvl="1"/>
            <a:r>
              <a:rPr lang="en-US" dirty="0" smtClean="0"/>
              <a:t>Student Team.  All others please submit recommendations in writing.</a:t>
            </a:r>
            <a:endParaRPr lang="en-US" dirty="0" smtClean="0"/>
          </a:p>
          <a:p>
            <a:r>
              <a:rPr lang="en-US" dirty="0"/>
              <a:t>Collect input from RIDOT and utility services (National </a:t>
            </a:r>
            <a:r>
              <a:rPr lang="en-US" dirty="0" smtClean="0"/>
              <a:t>Grid).</a:t>
            </a:r>
          </a:p>
          <a:p>
            <a:pPr lvl="1"/>
            <a:r>
              <a:rPr lang="en-US" dirty="0" smtClean="0"/>
              <a:t>Student Team with help from professionals.</a:t>
            </a:r>
          </a:p>
          <a:p>
            <a:r>
              <a:rPr lang="en-US" dirty="0" smtClean="0"/>
              <a:t>Treat </a:t>
            </a:r>
            <a:r>
              <a:rPr lang="en-US" dirty="0" smtClean="0"/>
              <a:t>the storm water runoff as a problem in hydraulics engineering.</a:t>
            </a:r>
          </a:p>
          <a:p>
            <a:pPr lvl="1"/>
            <a:r>
              <a:rPr lang="en-US" dirty="0"/>
              <a:t>C</a:t>
            </a:r>
            <a:r>
              <a:rPr lang="en-US" dirty="0" smtClean="0"/>
              <a:t>reate GIS street </a:t>
            </a:r>
            <a:r>
              <a:rPr lang="en-US" dirty="0"/>
              <a:t>overlays and calculate elevation, latitude, longitude, </a:t>
            </a:r>
            <a:r>
              <a:rPr lang="en-US" dirty="0" smtClean="0"/>
              <a:t>locations.</a:t>
            </a:r>
            <a:endParaRPr lang="en-US" dirty="0"/>
          </a:p>
          <a:p>
            <a:r>
              <a:rPr lang="en-US" dirty="0" smtClean="0"/>
              <a:t>Combine </a:t>
            </a:r>
            <a:r>
              <a:rPr lang="en-US" dirty="0" smtClean="0"/>
              <a:t>hydraulic model data with real-time meteorological (rainfall) predictions.</a:t>
            </a:r>
          </a:p>
          <a:p>
            <a:pPr lvl="1"/>
            <a:r>
              <a:rPr lang="en-US" dirty="0" smtClean="0"/>
              <a:t>Requires collecting data from NOAA RSS weather feeds</a:t>
            </a:r>
            <a:r>
              <a:rPr lang="en-US" dirty="0" smtClean="0"/>
              <a:t>.</a:t>
            </a:r>
          </a:p>
          <a:p>
            <a:r>
              <a:rPr lang="en-US" dirty="0"/>
              <a:t>Track and transmit tidal flow, sensor data (heave, contam, etc.) to smartphone application.</a:t>
            </a:r>
          </a:p>
          <a:p>
            <a:r>
              <a:rPr lang="en-US" dirty="0" smtClean="0"/>
              <a:t>Develop rules using expert system (CLIPS) to predict flood probability.</a:t>
            </a:r>
            <a:endParaRPr lang="en-US" dirty="0" smtClean="0"/>
          </a:p>
          <a:p>
            <a:endParaRPr lang="en-US" dirty="0" smtClean="0"/>
          </a:p>
        </p:txBody>
      </p:sp>
      <p:sp>
        <p:nvSpPr>
          <p:cNvPr id="6" name="Slide Number Placeholder 5"/>
          <p:cNvSpPr>
            <a:spLocks noGrp="1"/>
          </p:cNvSpPr>
          <p:nvPr>
            <p:ph type="sldNum" sz="quarter" idx="12"/>
          </p:nvPr>
        </p:nvSpPr>
        <p:spPr/>
        <p:txBody>
          <a:bodyPr/>
          <a:lstStyle/>
          <a:p>
            <a:fld id="{226F2E35-7F90-4BF2-97F9-3FE229CB71B7}" type="slidenum">
              <a:rPr lang="en-US" smtClean="0"/>
              <a:t>8</a:t>
            </a:fld>
            <a:endParaRPr lang="en-US"/>
          </a:p>
        </p:txBody>
      </p:sp>
      <p:sp>
        <p:nvSpPr>
          <p:cNvPr id="8"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2946466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r>
              <a:rPr lang="en-US" dirty="0"/>
              <a:t>Ability to design a mobile application architecture and UI.</a:t>
            </a:r>
          </a:p>
          <a:p>
            <a:r>
              <a:rPr lang="en-US" dirty="0"/>
              <a:t>Greater understanding of human influence on geology.</a:t>
            </a:r>
          </a:p>
          <a:p>
            <a:r>
              <a:rPr lang="en-US" dirty="0" smtClean="0"/>
              <a:t>Greater understanding of existing RI infrastructure.</a:t>
            </a:r>
          </a:p>
          <a:p>
            <a:r>
              <a:rPr lang="en-US" dirty="0" smtClean="0"/>
              <a:t>Greater understanding of state, municipal, and local roles in managing water quality, roads, etc.</a:t>
            </a:r>
          </a:p>
          <a:p>
            <a:r>
              <a:rPr lang="en-US" dirty="0" smtClean="0"/>
              <a:t>Greater understanding of role of hydraulic engineering in Civil Engineering.</a:t>
            </a:r>
          </a:p>
          <a:p>
            <a:r>
              <a:rPr lang="en-US" dirty="0"/>
              <a:t>Develop methods for recording interviews, i. e., questionnaires. </a:t>
            </a:r>
          </a:p>
          <a:p>
            <a:r>
              <a:rPr lang="en-US" dirty="0" smtClean="0"/>
              <a:t>Develop interview techniques (questionnaires) using both face-to-face and remote (FaceTime, Skype, etc.) interviews.</a:t>
            </a:r>
          </a:p>
        </p:txBody>
      </p:sp>
      <p:sp>
        <p:nvSpPr>
          <p:cNvPr id="6" name="Slide Number Placeholder 5"/>
          <p:cNvSpPr>
            <a:spLocks noGrp="1"/>
          </p:cNvSpPr>
          <p:nvPr>
            <p:ph type="sldNum" sz="quarter" idx="12"/>
          </p:nvPr>
        </p:nvSpPr>
        <p:spPr/>
        <p:txBody>
          <a:bodyPr/>
          <a:lstStyle/>
          <a:p>
            <a:fld id="{226F2E35-7F90-4BF2-97F9-3FE229CB71B7}" type="slidenum">
              <a:rPr lang="en-US" smtClean="0"/>
              <a:t>9</a:t>
            </a:fld>
            <a:endParaRPr lang="en-US"/>
          </a:p>
        </p:txBody>
      </p:sp>
      <p:sp>
        <p:nvSpPr>
          <p:cNvPr id="8" name="Footer Placeholder 4"/>
          <p:cNvSpPr>
            <a:spLocks noGrp="1"/>
          </p:cNvSpPr>
          <p:nvPr>
            <p:ph type="ftr" sz="quarter" idx="11"/>
          </p:nvPr>
        </p:nvSpPr>
        <p:spPr>
          <a:xfrm>
            <a:off x="2831123" y="6312408"/>
            <a:ext cx="3481754" cy="365125"/>
          </a:xfrm>
        </p:spPr>
        <p:txBody>
          <a:bodyPr/>
          <a:lstStyle/>
          <a:p>
            <a:r>
              <a:rPr lang="en-US" dirty="0" smtClean="0"/>
              <a:t>Hack The Flood - Sponsor-Rick Davids, rcdavids1@verizon.net</a:t>
            </a:r>
            <a:endParaRPr lang="en-US" dirty="0"/>
          </a:p>
        </p:txBody>
      </p:sp>
    </p:spTree>
    <p:extLst>
      <p:ext uri="{BB962C8B-B14F-4D97-AF65-F5344CB8AC3E}">
        <p14:creationId xmlns:p14="http://schemas.microsoft.com/office/powerpoint/2010/main" val="4151364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6902</TotalTime>
  <Words>3738</Words>
  <Application>Microsoft Office PowerPoint</Application>
  <PresentationFormat>On-screen Show (4:3)</PresentationFormat>
  <Paragraphs>419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Thatch</vt:lpstr>
      <vt:lpstr> Challenge – Predict Street Flooding &amp;Contamination “Hack That Flood”</vt:lpstr>
      <vt:lpstr>Providence Journal Editorial 25 August 2014</vt:lpstr>
      <vt:lpstr>The Problems and Challenges</vt:lpstr>
      <vt:lpstr>The Challenges</vt:lpstr>
      <vt:lpstr>Notional Software Architecture</vt:lpstr>
      <vt:lpstr>Remote Sensor Platform – Notional Design</vt:lpstr>
      <vt:lpstr>Notional Remote Floating Sensor Platform Architecture</vt:lpstr>
      <vt:lpstr>Approach – Develop Smart Phone Application and Sensor Platform</vt:lpstr>
      <vt:lpstr>Benefits</vt:lpstr>
      <vt:lpstr>Sample Notional Functional Analysis</vt:lpstr>
      <vt:lpstr>Sample Notional Task Analysis Record and display user street track</vt:lpstr>
      <vt:lpstr>Notional ‘Hack The Flood’ display</vt:lpstr>
      <vt:lpstr>Skills, Roles and Responsibilities</vt:lpstr>
      <vt:lpstr>Deliverables</vt:lpstr>
      <vt:lpstr>Resources</vt:lpstr>
      <vt:lpstr>Notional Bill of Materials - Sensor</vt:lpstr>
      <vt:lpstr>Notional Bill of Materials - Smartphone</vt:lpstr>
      <vt:lpstr>Capstone projects I’ve sponsored</vt:lpstr>
      <vt:lpstr>What I do as a Sponsor</vt:lpstr>
      <vt:lpstr>My Background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Waste Water Runoff Prediction</dc:title>
  <dc:creator>Richard</dc:creator>
  <cp:lastModifiedBy>Richard</cp:lastModifiedBy>
  <cp:revision>460</cp:revision>
  <dcterms:created xsi:type="dcterms:W3CDTF">2014-09-02T14:24:29Z</dcterms:created>
  <dcterms:modified xsi:type="dcterms:W3CDTF">2015-10-06T15:52:51Z</dcterms:modified>
</cp:coreProperties>
</file>